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0" r:id="rId4"/>
    <p:sldId id="317" r:id="rId5"/>
    <p:sldId id="261" r:id="rId6"/>
    <p:sldId id="259" r:id="rId7"/>
    <p:sldId id="286" r:id="rId8"/>
    <p:sldId id="320" r:id="rId9"/>
    <p:sldId id="285" r:id="rId10"/>
    <p:sldId id="279" r:id="rId11"/>
    <p:sldId id="290" r:id="rId12"/>
    <p:sldId id="276" r:id="rId13"/>
    <p:sldId id="281" r:id="rId14"/>
    <p:sldId id="305" r:id="rId15"/>
    <p:sldId id="296" r:id="rId16"/>
    <p:sldId id="302" r:id="rId17"/>
    <p:sldId id="313" r:id="rId18"/>
    <p:sldId id="314" r:id="rId19"/>
    <p:sldId id="324" r:id="rId20"/>
    <p:sldId id="315" r:id="rId21"/>
    <p:sldId id="318" r:id="rId22"/>
    <p:sldId id="316" r:id="rId23"/>
    <p:sldId id="323" r:id="rId24"/>
    <p:sldId id="32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97697746804118"/>
          <c:y val="0.15870285633594622"/>
          <c:w val="0.72236126855298421"/>
          <c:h val="0.732614730256398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Sheet1!$C$4</c:f>
              <c:strCache>
                <c:ptCount val="1"/>
                <c:pt idx="0">
                  <c:v>Workers (000's)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631578947368421E-3"/>
                  <c:y val="8.7855297157622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4B-4F95-9A46-90BB4985835D}"/>
                </c:ext>
              </c:extLst>
            </c:dLbl>
            <c:dLbl>
              <c:idx val="1"/>
              <c:layout>
                <c:manualLayout>
                  <c:x val="2.6315789473683729E-3"/>
                  <c:y val="9.30232558139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4B-4F95-9A46-90BB4985835D}"/>
                </c:ext>
              </c:extLst>
            </c:dLbl>
            <c:dLbl>
              <c:idx val="2"/>
              <c:layout>
                <c:manualLayout>
                  <c:x val="-9.6490113408151522E-17"/>
                  <c:y val="9.8191214470284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4B-4F95-9A46-90BB4985835D}"/>
                </c:ext>
              </c:extLst>
            </c:dLbl>
            <c:dLbl>
              <c:idx val="3"/>
              <c:layout>
                <c:manualLayout>
                  <c:x val="5.3522585992530757E-4"/>
                  <c:y val="9.8299049828073859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697264815582263E-2"/>
                      <c:h val="8.261002258438625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04B-4F95-9A46-90BB4985835D}"/>
                </c:ext>
              </c:extLst>
            </c:dLbl>
            <c:dLbl>
              <c:idx val="4"/>
              <c:layout>
                <c:manualLayout>
                  <c:x val="3.6751968503936044E-3"/>
                  <c:y val="0.1012059248407902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8,971</a:t>
                    </a:r>
                  </a:p>
                  <a:p>
                    <a:pPr>
                      <a:defRPr sz="1400">
                        <a:solidFill>
                          <a:schemeClr val="bg1"/>
                        </a:solidFill>
                      </a:defRPr>
                    </a:pPr>
                    <a:endParaRPr lang="en-US" dirty="0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855060682899993E-2"/>
                      <c:h val="5.5486293379994167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E04B-4F95-9A46-90BB4985835D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Sheet1!$D$3:$H$3</c:f>
              <c:strCach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2019</c:v>
                </c:pt>
              </c:strCache>
            </c:strRef>
          </c:cat>
          <c:val>
            <c:numRef>
              <c:f>Sheet1!$D$4:$H$4</c:f>
              <c:numCache>
                <c:formatCode>General</c:formatCode>
                <c:ptCount val="5"/>
                <c:pt idx="0">
                  <c:v>2180</c:v>
                </c:pt>
                <c:pt idx="1">
                  <c:v>3406</c:v>
                </c:pt>
                <c:pt idx="2">
                  <c:v>4184</c:v>
                </c:pt>
                <c:pt idx="3" formatCode="#,##0">
                  <c:v>5924</c:v>
                </c:pt>
                <c:pt idx="4" formatCode="#,##0">
                  <c:v>8971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4B-4F95-9A46-90BB49858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693023640"/>
        <c:axId val="693026920"/>
      </c:barChart>
      <c:lineChart>
        <c:grouping val="standard"/>
        <c:varyColors val="0"/>
        <c:ser>
          <c:idx val="1"/>
          <c:order val="1"/>
          <c:tx>
            <c:strRef>
              <c:f>Sheet1!$C$5</c:f>
              <c:strCache>
                <c:ptCount val="1"/>
                <c:pt idx="0">
                  <c:v>Share of Workers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248587570621469E-2"/>
                  <c:y val="-5.09259259259260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04B-4F95-9A46-90BB4985835D}"/>
                </c:ext>
              </c:extLst>
            </c:dLbl>
            <c:dLbl>
              <c:idx val="1"/>
              <c:layout>
                <c:manualLayout>
                  <c:x val="-4.3148777455449649E-2"/>
                  <c:y val="-4.9310871024842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4B-4F95-9A46-90BB4985835D}"/>
                </c:ext>
              </c:extLst>
            </c:dLbl>
            <c:dLbl>
              <c:idx val="2"/>
              <c:layout>
                <c:manualLayout>
                  <c:x val="-4.8983630335681726E-2"/>
                  <c:y val="-4.715741927607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04B-4F95-9A46-90BB4985835D}"/>
                </c:ext>
              </c:extLst>
            </c:dLbl>
            <c:dLbl>
              <c:idx val="3"/>
              <c:layout>
                <c:manualLayout>
                  <c:x val="-7.0952548694571071E-2"/>
                  <c:y val="-3.68219088892957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484067958377312"/>
                      <c:h val="9.25233304170312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E04B-4F95-9A46-90BB4985835D}"/>
                </c:ext>
              </c:extLst>
            </c:dLbl>
            <c:dLbl>
              <c:idx val="4"/>
              <c:layout>
                <c:manualLayout>
                  <c:x val="-4.0672939298131566E-2"/>
                  <c:y val="-7.299110294852981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5.72%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E04B-4F95-9A46-90BB498583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Sheet1!$D$3:$H$3</c:f>
              <c:strCache>
                <c:ptCount val="5"/>
                <c:pt idx="0">
                  <c:v>1980</c:v>
                </c:pt>
                <c:pt idx="1">
                  <c:v>1990</c:v>
                </c:pt>
                <c:pt idx="2">
                  <c:v>2000</c:v>
                </c:pt>
                <c:pt idx="3">
                  <c:v>2010</c:v>
                </c:pt>
                <c:pt idx="4">
                  <c:v>2019</c:v>
                </c:pt>
              </c:strCache>
            </c:strRef>
          </c:cat>
          <c:val>
            <c:numRef>
              <c:f>Sheet1!$D$5:$H$5</c:f>
              <c:numCache>
                <c:formatCode>0.0%</c:formatCode>
                <c:ptCount val="5"/>
                <c:pt idx="0">
                  <c:v>2.2563317014604053E-2</c:v>
                </c:pt>
                <c:pt idx="1">
                  <c:v>2.9599374293908055E-2</c:v>
                </c:pt>
                <c:pt idx="2">
                  <c:v>3.2616406426616985E-2</c:v>
                </c:pt>
                <c:pt idx="3">
                  <c:v>4.3299999999999998E-2</c:v>
                </c:pt>
                <c:pt idx="4">
                  <c:v>5.7200000000000001E-2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04B-4F95-9A46-90BB49858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1205968"/>
        <c:axId val="701174808"/>
      </c:lineChart>
      <c:catAx>
        <c:axId val="70120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174808"/>
        <c:crosses val="autoZero"/>
        <c:auto val="1"/>
        <c:lblAlgn val="ctr"/>
        <c:lblOffset val="100"/>
        <c:noMultiLvlLbl val="0"/>
      </c:catAx>
      <c:valAx>
        <c:axId val="701174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rgbClr val="C00000"/>
                    </a:solidFill>
                  </a:rPr>
                  <a:t>share of workers</a:t>
                </a:r>
              </a:p>
            </c:rich>
          </c:tx>
          <c:layout>
            <c:manualLayout>
              <c:xMode val="edge"/>
              <c:yMode val="edge"/>
              <c:x val="1.0338588782631171E-2"/>
              <c:y val="0.351468469814428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205968"/>
        <c:crosses val="autoZero"/>
        <c:crossBetween val="between"/>
      </c:valAx>
      <c:valAx>
        <c:axId val="69302692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aseline="0">
                    <a:solidFill>
                      <a:schemeClr val="accent1"/>
                    </a:solidFill>
                  </a:rPr>
                  <a:t>number of workers (thousands)</a:t>
                </a:r>
              </a:p>
            </c:rich>
          </c:tx>
          <c:layout>
            <c:manualLayout>
              <c:xMode val="edge"/>
              <c:yMode val="edge"/>
              <c:x val="0.95036174884962843"/>
              <c:y val="0.210041629546833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023640"/>
        <c:crosses val="max"/>
        <c:crossBetween val="between"/>
      </c:valAx>
      <c:catAx>
        <c:axId val="693023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30269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</a:t>
            </a:r>
            <a:r>
              <a:rPr lang="en-US" sz="1100"/>
              <a:t>MODE TO WORK - 155 MILLION WORKERS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412656751239426E-2"/>
          <c:y val="0.64814596092155141"/>
          <c:w val="0.97254933411101385"/>
          <c:h val="0.32407626130067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/>
              <a:t>% MODE TO WORK - 155 MILLION WORKERS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accent1">
                    <a:lumMod val="40000"/>
                    <a:lumOff val="6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18-47CE-95DD-ABCBF42ADE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718-47CE-95DD-ABCBF42ADE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18-47CE-95DD-ABCBF42ADE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718-47CE-95DD-ABCBF42ADE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718-47CE-95DD-ABCBF42ADE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718-47CE-95DD-ABCBF42ADEF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718-47CE-95DD-ABCBF42ADEF0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718-47CE-95DD-ABCBF42ADEF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9718-47CE-95DD-ABCBF42ADEF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1.0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9718-47CE-95DD-ABCBF42ADE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Sheet1!$C$41:$C$47</c:f>
              <c:strCache>
                <c:ptCount val="7"/>
                <c:pt idx="0">
                  <c:v>Drove alone</c:v>
                </c:pt>
                <c:pt idx="1">
                  <c:v>Carpooled</c:v>
                </c:pt>
                <c:pt idx="2">
                  <c:v>Worked at home</c:v>
                </c:pt>
                <c:pt idx="3">
                  <c:v>Public transportation</c:v>
                </c:pt>
                <c:pt idx="4">
                  <c:v>Walked</c:v>
                </c:pt>
                <c:pt idx="5">
                  <c:v>Bicycle</c:v>
                </c:pt>
                <c:pt idx="6">
                  <c:v>Taxi  other </c:v>
                </c:pt>
              </c:strCache>
            </c:strRef>
          </c:cat>
          <c:val>
            <c:numRef>
              <c:f>Sheet1!$D$41:$D$47</c:f>
              <c:numCache>
                <c:formatCode>General</c:formatCode>
                <c:ptCount val="7"/>
                <c:pt idx="0">
                  <c:v>76.3</c:v>
                </c:pt>
                <c:pt idx="1">
                  <c:v>9</c:v>
                </c:pt>
                <c:pt idx="2">
                  <c:v>5.3</c:v>
                </c:pt>
                <c:pt idx="3">
                  <c:v>4.9000000000000004</c:v>
                </c:pt>
                <c:pt idx="4">
                  <c:v>2.6</c:v>
                </c:pt>
                <c:pt idx="5">
                  <c:v>0.5</c:v>
                </c:pt>
                <c:pt idx="6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718-47CE-95DD-ABCBF42ADE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55499344299545"/>
          <c:y val="0.76956874920768914"/>
          <c:w val="0.84103764305993911"/>
          <c:h val="0.209399161053506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216744646049676E-2"/>
          <c:y val="3.889102616252748E-2"/>
          <c:w val="0.90678325535395032"/>
          <c:h val="0.76316480126342745"/>
        </c:manualLayout>
      </c:layout>
      <c:lineChart>
        <c:grouping val="standard"/>
        <c:varyColors val="0"/>
        <c:ser>
          <c:idx val="0"/>
          <c:order val="0"/>
          <c:tx>
            <c:strRef>
              <c:f>'TREND 2000-2018 (2)'!$B$72</c:f>
              <c:strCache>
                <c:ptCount val="1"/>
                <c:pt idx="0">
                  <c:v>Private wage and salary 1/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925337632079971E-17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79-4022-A85D-D558183280FA}"/>
                </c:ext>
              </c:extLst>
            </c:dLbl>
            <c:dLbl>
              <c:idx val="1"/>
              <c:layout>
                <c:manualLayout>
                  <c:x val="2.777777777777676E-3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79-4022-A85D-D558183280FA}"/>
                </c:ext>
              </c:extLst>
            </c:dLbl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('TREND 2000-2018 (2)'!$C$71,'TREND 2000-2018 (2)'!$F$71,'TREND 2000-2018 (2)'!$H$71)</c:f>
              <c:strCache>
                <c:ptCount val="3"/>
                <c:pt idx="0">
                  <c:v>2000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('TREND 2000-2018 (2)'!$C$72,'TREND 2000-2018 (2)'!$F$72,'TREND 2000-2018 (2)'!$H$72)</c:f>
              <c:numCache>
                <c:formatCode>#,##0</c:formatCode>
                <c:ptCount val="3"/>
                <c:pt idx="0">
                  <c:v>1984270</c:v>
                </c:pt>
                <c:pt idx="1">
                  <c:v>2590604</c:v>
                </c:pt>
                <c:pt idx="2">
                  <c:v>4459548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279-4022-A85D-D558183280FA}"/>
            </c:ext>
          </c:extLst>
        </c:ser>
        <c:ser>
          <c:idx val="1"/>
          <c:order val="1"/>
          <c:tx>
            <c:strRef>
              <c:f>'TREND 2000-2018 (2)'!$B$73</c:f>
              <c:strCache>
                <c:ptCount val="1"/>
                <c:pt idx="0">
                  <c:v>Self-Employed 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3333333333333332E-3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79-4022-A85D-D558183280FA}"/>
                </c:ext>
              </c:extLst>
            </c:dLbl>
            <c:dLbl>
              <c:idx val="1"/>
              <c:layout>
                <c:manualLayout>
                  <c:x val="-5.5555555555555552E-2"/>
                  <c:y val="-7.8703703703703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79-4022-A85D-D558183280FA}"/>
                </c:ext>
              </c:extLst>
            </c:dLbl>
            <c:spPr>
              <a:noFill/>
              <a:ln>
                <a:solidFill>
                  <a:srgbClr val="FFC000"/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('TREND 2000-2018 (2)'!$C$71,'TREND 2000-2018 (2)'!$F$71,'TREND 2000-2018 (2)'!$H$71)</c:f>
              <c:strCache>
                <c:ptCount val="3"/>
                <c:pt idx="0">
                  <c:v>2000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('TREND 2000-2018 (2)'!$C$73,'TREND 2000-2018 (2)'!$F$73,'TREND 2000-2018 (2)'!$H$73)</c:f>
              <c:numCache>
                <c:formatCode>#,##0</c:formatCode>
                <c:ptCount val="3"/>
                <c:pt idx="0">
                  <c:v>1910919</c:v>
                </c:pt>
                <c:pt idx="1">
                  <c:v>2863847</c:v>
                </c:pt>
                <c:pt idx="2">
                  <c:v>3229532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279-4022-A85D-D558183280FA}"/>
            </c:ext>
          </c:extLst>
        </c:ser>
        <c:ser>
          <c:idx val="2"/>
          <c:order val="2"/>
          <c:tx>
            <c:strRef>
              <c:f>'TREND 2000-2018 (2)'!$B$74</c:f>
              <c:strCache>
                <c:ptCount val="1"/>
                <c:pt idx="0">
                  <c:v>All Governments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777777777778286E-3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79-4022-A85D-D558183280FA}"/>
                </c:ext>
              </c:extLst>
            </c:dLbl>
            <c:dLbl>
              <c:idx val="1"/>
              <c:layout>
                <c:manualLayout>
                  <c:x val="-2.7777777777777779E-3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79-4022-A85D-D558183280FA}"/>
                </c:ext>
              </c:extLst>
            </c:dLbl>
            <c:dLbl>
              <c:idx val="2"/>
              <c:layout>
                <c:manualLayout>
                  <c:x val="-8.3333333333334356E-3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279-4022-A85D-D558183280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bg2">
                        <a:lumMod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('TREND 2000-2018 (2)'!$C$71,'TREND 2000-2018 (2)'!$F$71,'TREND 2000-2018 (2)'!$H$71)</c:f>
              <c:strCache>
                <c:ptCount val="3"/>
                <c:pt idx="0">
                  <c:v>2000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('TREND 2000-2018 (2)'!$C$74,'TREND 2000-2018 (2)'!$F$74,'TREND 2000-2018 (2)'!$H$74)</c:f>
              <c:numCache>
                <c:formatCode>#,##0</c:formatCode>
                <c:ptCount val="3"/>
                <c:pt idx="0">
                  <c:v>176974</c:v>
                </c:pt>
                <c:pt idx="1">
                  <c:v>432424</c:v>
                </c:pt>
                <c:pt idx="2">
                  <c:v>508170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279-4022-A85D-D558183280FA}"/>
            </c:ext>
          </c:extLst>
        </c:ser>
        <c:ser>
          <c:idx val="3"/>
          <c:order val="3"/>
          <c:tx>
            <c:strRef>
              <c:f>'TREND 2000-2018 (2)'!$B$75</c:f>
              <c:strCache>
                <c:ptCount val="1"/>
                <c:pt idx="0">
                  <c:v>Unpaid Family workers 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('TREND 2000-2018 (2)'!$C$71,'TREND 2000-2018 (2)'!$F$71,'TREND 2000-2018 (2)'!$H$71)</c:f>
              <c:strCache>
                <c:ptCount val="3"/>
                <c:pt idx="0">
                  <c:v>2000</c:v>
                </c:pt>
                <c:pt idx="1">
                  <c:v>2010</c:v>
                </c:pt>
                <c:pt idx="2">
                  <c:v>2018</c:v>
                </c:pt>
              </c:strCache>
            </c:strRef>
          </c:cat>
          <c:val>
            <c:numRef>
              <c:f>('TREND 2000-2018 (2)'!$C$75,'TREND 2000-2018 (2)'!$F$75,'TREND 2000-2018 (2)'!$H$75)</c:f>
              <c:numCache>
                <c:formatCode>#,##0</c:formatCode>
                <c:ptCount val="3"/>
                <c:pt idx="0">
                  <c:v>112060</c:v>
                </c:pt>
                <c:pt idx="1">
                  <c:v>37325</c:v>
                </c:pt>
                <c:pt idx="2">
                  <c:v>54605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279-4022-A85D-D55818328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082360"/>
        <c:axId val="478082688"/>
      </c:lineChart>
      <c:catAx>
        <c:axId val="47808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082688"/>
        <c:crosses val="autoZero"/>
        <c:auto val="1"/>
        <c:lblAlgn val="ctr"/>
        <c:lblOffset val="100"/>
        <c:noMultiLvlLbl val="0"/>
      </c:catAx>
      <c:valAx>
        <c:axId val="478082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08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aseline="0"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solidFill>
                  <a:srgbClr val="C00000"/>
                </a:solidFill>
              </a:rPr>
              <a:t>CLASS OF WORKERS</a:t>
            </a:r>
          </a:p>
          <a:p>
            <a:pPr>
              <a:defRPr sz="1800" b="1">
                <a:solidFill>
                  <a:srgbClr val="C00000"/>
                </a:solidFill>
              </a:defRPr>
            </a:pPr>
            <a:r>
              <a:rPr lang="en-US" sz="1800" b="1" i="0" baseline="0" dirty="0">
                <a:solidFill>
                  <a:srgbClr val="C00000"/>
                </a:solidFill>
              </a:rPr>
              <a:t>millions of workers NOT IN WAH  - 2018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rgbClr val="C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715232606793717"/>
          <c:y val="0.14706868501365927"/>
          <c:w val="0.85932108486439196"/>
          <c:h val="0.595985785716372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'TREND 2000-2018 (2)'!$Y$49</c:f>
              <c:strCache>
                <c:ptCount val="1"/>
                <c:pt idx="0">
                  <c:v>NON WAH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'TREND 2000-2018 (2)'!$X$50:$X$57</c:f>
              <c:strCache>
                <c:ptCount val="8"/>
                <c:pt idx="0">
                  <c:v>PRIVATE COMPANY</c:v>
                </c:pt>
                <c:pt idx="1">
                  <c:v>SELF EMP INC</c:v>
                </c:pt>
                <c:pt idx="2">
                  <c:v>NON-PROFIT</c:v>
                </c:pt>
                <c:pt idx="3">
                  <c:v>LOCAL GOV </c:v>
                </c:pt>
                <c:pt idx="4">
                  <c:v>STATE GOV</c:v>
                </c:pt>
                <c:pt idx="5">
                  <c:v>FED GOV</c:v>
                </c:pt>
                <c:pt idx="6">
                  <c:v>SELF EMP NON</c:v>
                </c:pt>
                <c:pt idx="7">
                  <c:v>UNPAID FAM</c:v>
                </c:pt>
              </c:strCache>
            </c:strRef>
          </c:cat>
          <c:val>
            <c:numRef>
              <c:f>'TREND 2000-2018 (2)'!$Y$50:$Y$57</c:f>
              <c:numCache>
                <c:formatCode>General</c:formatCode>
                <c:ptCount val="8"/>
                <c:pt idx="0">
                  <c:v>97.7</c:v>
                </c:pt>
                <c:pt idx="1">
                  <c:v>5.6</c:v>
                </c:pt>
                <c:pt idx="2">
                  <c:v>12.3</c:v>
                </c:pt>
                <c:pt idx="3">
                  <c:v>10</c:v>
                </c:pt>
                <c:pt idx="4">
                  <c:v>6.7</c:v>
                </c:pt>
                <c:pt idx="5">
                  <c:v>4.5999999999999996</c:v>
                </c:pt>
                <c:pt idx="6">
                  <c:v>9</c:v>
                </c:pt>
                <c:pt idx="7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1-48A9-8EBA-4CC401331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4987752"/>
        <c:axId val="714988080"/>
      </c:barChart>
      <c:catAx>
        <c:axId val="71498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988080"/>
        <c:crosses val="autoZero"/>
        <c:auto val="1"/>
        <c:lblAlgn val="ctr"/>
        <c:lblOffset val="100"/>
        <c:noMultiLvlLbl val="0"/>
      </c:catAx>
      <c:valAx>
        <c:axId val="71498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4987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>
                <a:solidFill>
                  <a:srgbClr val="C00000"/>
                </a:solidFill>
              </a:rPr>
              <a:t>Worker</a:t>
            </a:r>
            <a:r>
              <a:rPr lang="en-US" sz="2000" baseline="0" dirty="0">
                <a:solidFill>
                  <a:srgbClr val="C00000"/>
                </a:solidFill>
              </a:rPr>
              <a:t> in household s</a:t>
            </a:r>
            <a:r>
              <a:rPr lang="en-US" sz="2000" dirty="0">
                <a:solidFill>
                  <a:srgbClr val="C00000"/>
                </a:solidFill>
              </a:rPr>
              <a:t>ubstituted WAH for usual work location </a:t>
            </a:r>
          </a:p>
          <a:p>
            <a:pPr>
              <a:defRPr/>
            </a:pPr>
            <a:r>
              <a:rPr lang="en-US" sz="2000" dirty="0">
                <a:solidFill>
                  <a:srgbClr val="C00000"/>
                </a:solidFill>
              </a:rPr>
              <a:t>weeks Sept 2-14 </a:t>
            </a:r>
          </a:p>
        </c:rich>
      </c:tx>
      <c:layout>
        <c:manualLayout>
          <c:xMode val="edge"/>
          <c:yMode val="edge"/>
          <c:x val="0.26686713073909241"/>
          <c:y val="4.40820731462368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681368633268667E-2"/>
          <c:y val="0.20275028597006017"/>
          <c:w val="0.94999495986914684"/>
          <c:h val="0.747274040405569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Sheet1!$C$20:$C$27</c:f>
              <c:strCache>
                <c:ptCount val="8"/>
                <c:pt idx="0">
                  <c:v>    Less than $25,000</c:v>
                </c:pt>
                <c:pt idx="1">
                  <c:v>    $25,000 - $34,999</c:v>
                </c:pt>
                <c:pt idx="2">
                  <c:v>    $35,000 - $49,999</c:v>
                </c:pt>
                <c:pt idx="3">
                  <c:v>    $50,000 - $74,999</c:v>
                </c:pt>
                <c:pt idx="4">
                  <c:v>    $75,000 - $99,999</c:v>
                </c:pt>
                <c:pt idx="5">
                  <c:v>    $100,000 - $149,999</c:v>
                </c:pt>
                <c:pt idx="6">
                  <c:v>    $150,000 - $199,999</c:v>
                </c:pt>
                <c:pt idx="7">
                  <c:v>    $200,000 and above</c:v>
                </c:pt>
              </c:strCache>
            </c:strRef>
          </c:cat>
          <c:val>
            <c:numRef>
              <c:f>Sheet1!$I$20:$I$27</c:f>
              <c:numCache>
                <c:formatCode>0%</c:formatCode>
                <c:ptCount val="8"/>
                <c:pt idx="0">
                  <c:v>0.12379620439402163</c:v>
                </c:pt>
                <c:pt idx="1">
                  <c:v>0.17378799552064539</c:v>
                </c:pt>
                <c:pt idx="2">
                  <c:v>0.22212864337551461</c:v>
                </c:pt>
                <c:pt idx="3">
                  <c:v>0.30051376093153986</c:v>
                </c:pt>
                <c:pt idx="4">
                  <c:v>0.42415274106567902</c:v>
                </c:pt>
                <c:pt idx="5">
                  <c:v>0.53958272883662639</c:v>
                </c:pt>
                <c:pt idx="6">
                  <c:v>0.63911719230027408</c:v>
                </c:pt>
                <c:pt idx="7">
                  <c:v>0.72744628344404161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31-4745-9AF8-9063A81FB4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11768080"/>
        <c:axId val="711769064"/>
      </c:barChart>
      <c:catAx>
        <c:axId val="71176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769064"/>
        <c:crossesAt val="0"/>
        <c:auto val="1"/>
        <c:lblAlgn val="ctr"/>
        <c:lblOffset val="100"/>
        <c:noMultiLvlLbl val="0"/>
      </c:catAx>
      <c:valAx>
        <c:axId val="711769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176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0.12538</cdr:x>
      <cdr:y>0.09306</cdr:y>
    </cdr:from>
    <cdr:to>
      <cdr:x>0.43412</cdr:x>
      <cdr:y>0.31488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3C6507E-ADBA-4FA8-A2A8-27EEB35AC53F}"/>
            </a:ext>
          </a:extLst>
        </cdr:cNvPr>
        <cdr:cNvSpPr txBox="1"/>
      </cdr:nvSpPr>
      <cdr:spPr>
        <a:xfrm xmlns:a="http://schemas.openxmlformats.org/drawingml/2006/main">
          <a:off x="1318491" y="404957"/>
          <a:ext cx="3246582" cy="965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0.28403</cdr:x>
      <cdr:y>0.4022</cdr:y>
    </cdr:from>
    <cdr:to>
      <cdr:x>0.93889</cdr:x>
      <cdr:y>0.57581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83704EC-DD4F-4CA5-BBFE-5F78C249F0C9}"/>
            </a:ext>
          </a:extLst>
        </cdr:cNvPr>
        <cdr:cNvSpPr txBox="1"/>
      </cdr:nvSpPr>
      <cdr:spPr>
        <a:xfrm xmlns:a="http://schemas.openxmlformats.org/drawingml/2006/main">
          <a:off x="1298576" y="1103313"/>
          <a:ext cx="2994024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FF0000"/>
              </a:solidFill>
            </a:rPr>
            <a:t>2/3rds</a:t>
          </a:r>
          <a:r>
            <a:rPr lang="en-US" sz="2400" b="1" baseline="0" dirty="0">
              <a:solidFill>
                <a:srgbClr val="FF0000"/>
              </a:solidFill>
            </a:rPr>
            <a:t> OF POTENTIAL IS IN PRIVATE COMPANIES</a:t>
          </a:r>
          <a:endParaRPr lang="en-US" sz="24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0.14167</cdr:x>
      <cdr:y>0.21875</cdr:y>
    </cdr:from>
    <cdr:to>
      <cdr:x>0.48472</cdr:x>
      <cdr:y>0.34375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830D589-7132-4D02-A1EA-D3384672D184}"/>
            </a:ext>
          </a:extLst>
        </cdr:cNvPr>
        <cdr:cNvSpPr txBox="1"/>
      </cdr:nvSpPr>
      <cdr:spPr>
        <a:xfrm xmlns:a="http://schemas.openxmlformats.org/drawingml/2006/main">
          <a:off x="647700" y="600075"/>
          <a:ext cx="1568450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>
              <a:solidFill>
                <a:srgbClr val="C00000"/>
              </a:solidFill>
            </a:rPr>
            <a:t>national average 34%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1F8D-CAB5-4B20-BDA0-71603667220F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6F367-E2D0-476E-B62D-F1984253C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44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85-10-5   2019 out late sept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EED3B-2977-4796-AD74-86F306FC4E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2 person pool = 75%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EED3B-2977-4796-AD74-86F306FC4E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2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Both growth rate and scale are key Gov tripled /  </a:t>
            </a:r>
            <a:r>
              <a:rPr lang="en-US" dirty="0" err="1"/>
              <a:t>priv</a:t>
            </a:r>
            <a:r>
              <a:rPr lang="en-US" dirty="0"/>
              <a:t> doubled 2.25 WHERE’S THE POTENTIAL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EED3B-2977-4796-AD74-86F306FC4E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 PROFIT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EED3B-2977-4796-AD74-86F306FC4E8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04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EED3B-2977-4796-AD74-86F306FC4E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0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CEEF0-FD0D-498C-8F00-BB05B9A7DB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161DBD-DF67-4FB4-AC03-E020D3647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5F953-7323-49F9-BEA3-2862FFD66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C8F50-9217-4574-A51D-D98DDC09D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E8C7F-7819-4B33-A437-077A0024B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7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714FF-F0A5-46FB-854C-C936F633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B4C5B-0F92-4C09-BBFD-166FAA10D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32A79-88DA-49B4-828F-2D0AE1A11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9FF31-76FF-42D9-9D99-174202042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F0349-E339-4C7C-BABD-A4E5ADD7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1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9AB64-62F8-4E04-BE5F-4B0201EF94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99A344-A868-49B4-8288-E30FDF428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595D1-495B-4931-A70C-DDC011092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330F7-D33A-4A49-A5E5-03A59C2F7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0A831-A3A0-4E07-95EE-9D274AE19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5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179D0-F137-485F-A2D1-B5A33187A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9F6FC-27FC-43DA-979E-A34350D3E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D0972-D36B-4493-B38A-5EC68D2B8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7E0E9-DAB7-4790-BB3D-1B20504CB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C1BF2-24BC-416A-94F1-9BD500EBD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1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7570-0186-4041-847A-6B5E5D93B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2C778-2161-4BB0-B37B-EC0F96D4E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E4F9B-5BDF-4790-A126-1894EE320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883BD-C59B-453D-8427-3FCFEB0B3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16964-2560-4AC7-A190-E37CDBA1C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2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ECFEE-EA6E-41D8-BA3C-0DDCF6606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80820-E616-4D05-BEA8-FEABD6997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DE14A0-5763-4A2A-AE8D-0EF123D37F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29ADC-DEB1-4A93-A948-D6633753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BFCDB-9AF3-43EB-B0B5-8E87DCF78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B8359-AA3A-47A6-B5A8-24C725B9C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7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D3D06-F9F9-4EF8-841F-9E6513BF9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11FBA-BEF2-473C-AC7F-BBB1D4346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3E298F-4FC7-4AB5-AF98-B636966DDC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E4D4F9-9DAC-45CB-BD87-E7EB7083C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C96D50-BA1C-43B9-8938-60E199CE52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13E477-20C8-435A-BDD3-2B8A31209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E41138-1FB8-4440-9D90-F9D1C51BF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6E9A9-BFD2-44AB-BC6D-A366557A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D060F-865E-4382-AE10-30103F588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4F9EC-3F6C-4FAC-B068-7D0577F77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340325-A6E6-4D91-8542-CF1E361F5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00095-48E1-4375-892A-B59DEBFC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1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D0724D-9A9E-4C73-844C-6191B4379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412F23-1CE0-40DC-9B9B-53CE20C7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28F94-F05D-4A05-BE15-F195684B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9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FADFB-6C1F-443F-A9F8-4A05C006F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33625-7E69-408D-95DC-082F0D2C0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CCBA4-E7A0-4DE7-ACDE-BD83B1935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3DB58-618A-48AC-ABBE-D950D008C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3C942-5128-4C93-853B-292C13D2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506BF-CD7E-49F0-803C-F8E89558F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0B991-6594-4C84-82D1-05EAB7846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8795A-2E0B-4E42-8730-2ADD0910F8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F7EB7-70FF-4E4F-ACF2-6FB795479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13662F-993A-46EB-9B3F-D3DAD40F2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6A457-F170-44B4-8AF7-E27328E9E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BC91F-359F-482B-8BF6-EA410E161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4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C9C512-ED0B-49E7-8E93-945AF63A1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AB8D8-BFC9-46C3-8325-C6E01ED59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F9648-663E-4196-B5A7-B7BDCE80A7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20D8-C523-429C-8CEE-45E5E66ACA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939D2-2697-45AE-85DC-4598257B31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A34B8-B4FF-4620-B06C-670EE884CC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D1EF4-ED9E-406C-8EBC-970ED499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alanpisarski@alanpisarski.com" TargetMode="External"/><Relationship Id="rId2" Type="http://schemas.openxmlformats.org/officeDocument/2006/relationships/hyperlink" Target="https://reason.org/commentary/five-steps-to-guide-transportation-spending-and-planning/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EECDB-F294-40F9-A7E2-7E445A7044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+mn-lt"/>
              </a:rPr>
              <a:t>5 STEPS TO GUIDE TRANSPORTATION SPENDING AND PLANNING IN THE COVID AND POST COVID WORLD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D7083-DA63-4D67-838D-C058CE6CB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4354"/>
            <a:ext cx="9144000" cy="144344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3200" dirty="0">
                <a:solidFill>
                  <a:srgbClr val="C00000"/>
                </a:solidFill>
              </a:rPr>
              <a:t>COMMENTARY </a:t>
            </a:r>
          </a:p>
          <a:p>
            <a:r>
              <a:rPr lang="en-US" sz="3200" dirty="0">
                <a:solidFill>
                  <a:srgbClr val="C00000"/>
                </a:solidFill>
              </a:rPr>
              <a:t>REASON FOUNDATION  AUGUST 19</a:t>
            </a:r>
            <a:r>
              <a:rPr lang="en-US" sz="3200" baseline="30000" dirty="0">
                <a:solidFill>
                  <a:srgbClr val="C00000"/>
                </a:solidFill>
              </a:rPr>
              <a:t>TH</a:t>
            </a:r>
            <a:r>
              <a:rPr lang="en-US" sz="3200" dirty="0">
                <a:solidFill>
                  <a:srgbClr val="C00000"/>
                </a:solidFill>
              </a:rPr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2765515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CE350-520C-46E2-9528-26B2B27C8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6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+mn-lt"/>
              </a:rPr>
              <a:t>GROWTH IN WAH BY CLASS OF WORKER</a:t>
            </a:r>
            <a:br>
              <a:rPr lang="en-US" dirty="0">
                <a:solidFill>
                  <a:srgbClr val="C00000"/>
                </a:solidFill>
                <a:latin typeface="+mn-lt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84A172-1EB0-4BCF-93A0-3C0046A026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771487"/>
              </p:ext>
            </p:extLst>
          </p:nvPr>
        </p:nvGraphicFramePr>
        <p:xfrm>
          <a:off x="838200" y="1325418"/>
          <a:ext cx="10515600" cy="4851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1311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6EDDA72-5B7B-4025-8B86-23AD0C6F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Where will future WAH workers come from?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BB7BAC7-0264-473B-B05B-9A3B53677A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611745"/>
          <a:ext cx="10515600" cy="4975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8798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6CCCB-E091-465D-B4D2-DE126C575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  <a:latin typeface="+mn-lt"/>
              </a:rPr>
              <a:t>THE GREAT WAH EXPERIMENT</a:t>
            </a:r>
            <a:br>
              <a:rPr lang="en-US" b="1" dirty="0">
                <a:solidFill>
                  <a:srgbClr val="C00000"/>
                </a:solidFill>
                <a:latin typeface="+mn-lt"/>
              </a:rPr>
            </a:br>
            <a:r>
              <a:rPr lang="en-US" b="1" dirty="0">
                <a:solidFill>
                  <a:srgbClr val="C00000"/>
                </a:solidFill>
                <a:latin typeface="+mn-lt"/>
              </a:rPr>
              <a:t>COVID AND BEYOND</a:t>
            </a:r>
            <a:br>
              <a:rPr lang="en-US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0A4E8-507B-4A5C-A228-278568527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COVID lock-down a major experiment in Working at Home for many  workers and industries.</a:t>
            </a:r>
          </a:p>
          <a:p>
            <a:r>
              <a:rPr lang="en-US" b="1" dirty="0">
                <a:solidFill>
                  <a:srgbClr val="0070C0"/>
                </a:solidFill>
              </a:rPr>
              <a:t>Estimates range from 25%-60% of former commuters now WAH </a:t>
            </a:r>
          </a:p>
          <a:p>
            <a:r>
              <a:rPr lang="en-US" b="1" dirty="0">
                <a:solidFill>
                  <a:srgbClr val="0070C0"/>
                </a:solidFill>
              </a:rPr>
              <a:t>The central distinctions are those who work with communications tools vs those who need direct access to people, or to various kinds of floor space or other objects </a:t>
            </a:r>
          </a:p>
          <a:p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It was the immense power of the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internet, </a:t>
            </a:r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computers, printers, scanners, which empowered many small businesses, before;</a:t>
            </a:r>
          </a:p>
          <a:p>
            <a:r>
              <a:rPr lang="en-US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Now Zoom, Team, etc. </a:t>
            </a:r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expand the potential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35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3B89D-75CB-4C5D-A8E4-EEC3E8726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873" y="365125"/>
            <a:ext cx="10889671" cy="91411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3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WORLD OF WAH IS MOVING TOWARD </a:t>
            </a:r>
            <a:br>
              <a:rPr lang="en-US" sz="33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33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TWO INDUSTRY GROUPINGS</a:t>
            </a:r>
            <a:endParaRPr lang="en-US" sz="33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7133-8FE4-4A6B-8BBE-4464B855C0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2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5238A-572E-49B9-961D-22DCC4E76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32452" y="1408545"/>
            <a:ext cx="4939750" cy="4983019"/>
          </a:xfrm>
        </p:spPr>
        <p:txBody>
          <a:bodyPr>
            <a:normAutofit/>
          </a:bodyPr>
          <a:lstStyle/>
          <a:p>
            <a:endParaRPr lang="en-US" sz="1400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</a:rPr>
              <a:t>LOW WAH POTENTIAL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rgbClr val="C00000"/>
                </a:solidFill>
              </a:rPr>
              <a:t>BOTH SKILLED AND  SEMI-SKILLED</a:t>
            </a:r>
            <a:r>
              <a:rPr lang="en-US" sz="2000" dirty="0"/>
              <a:t> </a:t>
            </a:r>
          </a:p>
          <a:p>
            <a:pPr>
              <a:lnSpc>
                <a:spcPct val="100000"/>
              </a:lnSpc>
            </a:pPr>
            <a:r>
              <a:rPr lang="en-US" sz="1800" b="1" u="sng" dirty="0">
                <a:solidFill>
                  <a:schemeClr val="accent1"/>
                </a:solidFill>
              </a:rPr>
              <a:t>RESOURCE BASED</a:t>
            </a:r>
            <a:r>
              <a:rPr lang="en-US" sz="1800" u="sng" dirty="0">
                <a:solidFill>
                  <a:schemeClr val="accent1"/>
                </a:solidFill>
              </a:rPr>
              <a:t>;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 cap="all" dirty="0">
                <a:solidFill>
                  <a:schemeClr val="accent1"/>
                </a:solidFill>
                <a:ea typeface="Times New Roman" panose="02020603050405020304" pitchFamily="18" charset="0"/>
              </a:rPr>
              <a:t>minerals, Forests, WATER</a:t>
            </a:r>
            <a:r>
              <a:rPr lang="en-US" sz="1800" dirty="0">
                <a:solidFill>
                  <a:schemeClr val="accent1"/>
                </a:solidFill>
                <a:ea typeface="Times New Roman" panose="02020603050405020304" pitchFamily="18" charset="0"/>
              </a:rPr>
              <a:t> </a:t>
            </a:r>
          </a:p>
          <a:p>
            <a:endParaRPr lang="en-US" sz="1800" b="1" u="sng" dirty="0">
              <a:solidFill>
                <a:schemeClr val="accent1"/>
              </a:solidFill>
            </a:endParaRPr>
          </a:p>
          <a:p>
            <a:r>
              <a:rPr lang="en-US" sz="1800" b="1" u="sng" dirty="0">
                <a:solidFill>
                  <a:schemeClr val="accent1"/>
                </a:solidFill>
              </a:rPr>
              <a:t>PEOPLE-BASED</a:t>
            </a:r>
            <a:r>
              <a:rPr lang="en-US" sz="1800" dirty="0">
                <a:solidFill>
                  <a:schemeClr val="accent1"/>
                </a:solidFill>
              </a:rPr>
              <a:t>; MEDICAL SERVICES, EDUCATION, PERFORMANCE- BASED ARTS  - </a:t>
            </a:r>
            <a:r>
              <a:rPr lang="en-US" sz="1800" b="1" i="1" dirty="0">
                <a:solidFill>
                  <a:schemeClr val="accent1"/>
                </a:solidFill>
              </a:rPr>
              <a:t>TECH MODS? </a:t>
            </a:r>
          </a:p>
          <a:p>
            <a:endParaRPr lang="en-US" sz="1800" b="1" u="sng" dirty="0">
              <a:solidFill>
                <a:schemeClr val="accent1"/>
              </a:solidFill>
            </a:endParaRPr>
          </a:p>
          <a:p>
            <a:endParaRPr lang="en-US" sz="1800" b="1" u="sng" dirty="0">
              <a:solidFill>
                <a:schemeClr val="accent1"/>
              </a:solidFill>
            </a:endParaRPr>
          </a:p>
          <a:p>
            <a:r>
              <a:rPr lang="en-US" sz="1800" b="1" u="sng" dirty="0">
                <a:solidFill>
                  <a:schemeClr val="accent1"/>
                </a:solidFill>
              </a:rPr>
              <a:t>FLOOR-SPACE BASED</a:t>
            </a:r>
            <a:r>
              <a:rPr lang="en-US" sz="1800" dirty="0">
                <a:solidFill>
                  <a:schemeClr val="accent1"/>
                </a:solidFill>
              </a:rPr>
              <a:t>:  FACTORIES, WAREHOUSES, MALLS, OFFICES, HOTELS, RESTAURANTS, CONSTRUCTION SITES. </a:t>
            </a:r>
          </a:p>
          <a:p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ADB14B-65D0-4DA1-92C9-A0BAD3FF80A4}"/>
              </a:ext>
            </a:extLst>
          </p:cNvPr>
          <p:cNvSpPr txBox="1"/>
          <p:nvPr/>
        </p:nvSpPr>
        <p:spPr>
          <a:xfrm>
            <a:off x="6096000" y="1695306"/>
            <a:ext cx="5629624" cy="45550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HIGH WAH POTENTIAL </a:t>
            </a: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MOSTLY SKILLED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NOT RESOURCE-BASED </a:t>
            </a: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TECHNOLOGY, ARTS, PAPER RESEARCH, SALES, COMPUTER SERVICES, MANAGEMENT</a:t>
            </a:r>
          </a:p>
          <a:p>
            <a:pPr marL="285750" indent="-2857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1" u="sng" cap="all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NOT </a:t>
            </a:r>
            <a:r>
              <a:rPr lang="en-US" b="1" u="sng" cap="all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PEOPLE-BASED</a:t>
            </a:r>
            <a:r>
              <a:rPr lang="en-US" b="1" cap="all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cap="all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skilled workforce </a:t>
            </a:r>
            <a:r>
              <a:rPr lang="en-US" cap="all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WILL</a:t>
            </a:r>
            <a:r>
              <a:rPr lang="en-US" cap="all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continue to be in demand wherever they choose to locate. SKILLED WORKFORCE SHORTAGE GIVES THEM HIGH  WORK-ANYWHERE POTENTIAL </a:t>
            </a:r>
          </a:p>
          <a:p>
            <a:pPr marL="285750" marR="0" indent="-2857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cap="all" dirty="0">
              <a:solidFill>
                <a:schemeClr val="accent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cap="all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NOT FLOOR-SPACE-BASED </a:t>
            </a:r>
            <a:r>
              <a:rPr lang="en-US" cap="all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Often their only CRUCIAL work needs will be the internet, a highway, and maybe an airport.  SKILLS /PERSONALITY TYPES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cap="all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55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A3FD60-CB36-4DC4-B18D-507E71A4B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LAND USE IMPLICATIONS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085101-1868-4341-B577-700ABDCBE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92815"/>
            <a:ext cx="5157787" cy="57914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COVID (NOT WAH) IMPACTS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A30833-734F-486F-BF86-BECD6A67B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45855"/>
            <a:ext cx="5332412" cy="4143808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b="1" dirty="0">
                <a:solidFill>
                  <a:schemeClr val="accent1"/>
                </a:solidFill>
              </a:rPr>
              <a:t>No High rise anything/elevators</a:t>
            </a:r>
          </a:p>
          <a:p>
            <a:pPr lvl="1"/>
            <a:r>
              <a:rPr lang="en-US" sz="2800" b="1" dirty="0">
                <a:solidFill>
                  <a:schemeClr val="accent1"/>
                </a:solidFill>
              </a:rPr>
              <a:t>No Density in general   </a:t>
            </a:r>
          </a:p>
          <a:p>
            <a:pPr lvl="1"/>
            <a:r>
              <a:rPr lang="en-US" sz="2800" b="1" dirty="0">
                <a:solidFill>
                  <a:schemeClr val="accent1"/>
                </a:solidFill>
              </a:rPr>
              <a:t>Increased distance from Center</a:t>
            </a:r>
          </a:p>
          <a:p>
            <a:pPr lvl="1"/>
            <a:r>
              <a:rPr lang="en-US" sz="2800" b="1" dirty="0">
                <a:solidFill>
                  <a:schemeClr val="accent1"/>
                </a:solidFill>
              </a:rPr>
              <a:t>More home space needs</a:t>
            </a:r>
          </a:p>
          <a:p>
            <a:pPr lvl="2"/>
            <a:endParaRPr lang="en-US" b="1" dirty="0">
              <a:solidFill>
                <a:schemeClr val="accent1"/>
              </a:solidFill>
            </a:endParaRPr>
          </a:p>
          <a:p>
            <a:pPr lvl="2"/>
            <a:endParaRPr lang="en-US" b="1" dirty="0">
              <a:solidFill>
                <a:schemeClr val="accent1"/>
              </a:solidFill>
            </a:endParaRPr>
          </a:p>
          <a:p>
            <a:pPr lvl="2"/>
            <a:endParaRPr lang="en-US" b="1" dirty="0">
              <a:solidFill>
                <a:schemeClr val="accent1"/>
              </a:solidFill>
            </a:endParaRPr>
          </a:p>
          <a:p>
            <a:pPr lvl="2"/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OTHER INTERACTIONS ? 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9C3CDA-B20E-4307-8349-64A11660F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WAH DRAWDOWN IMPACTS </a:t>
            </a:r>
          </a:p>
          <a:p>
            <a:endParaRPr lang="en-US" sz="32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E6FF904-CEFA-458C-883E-8BBACB4FD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56746" y="2045855"/>
            <a:ext cx="5183188" cy="3957781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800" b="1" dirty="0">
                <a:solidFill>
                  <a:schemeClr val="accent1"/>
                </a:solidFill>
              </a:rPr>
              <a:t>Less office space</a:t>
            </a:r>
          </a:p>
          <a:p>
            <a:pPr lvl="1"/>
            <a:r>
              <a:rPr lang="en-US" sz="2800" b="1" dirty="0">
                <a:solidFill>
                  <a:schemeClr val="accent1"/>
                </a:solidFill>
              </a:rPr>
              <a:t>More home space </a:t>
            </a:r>
          </a:p>
          <a:p>
            <a:pPr lvl="1"/>
            <a:r>
              <a:rPr lang="en-US" sz="2800" b="1" dirty="0">
                <a:solidFill>
                  <a:schemeClr val="accent1"/>
                </a:solidFill>
              </a:rPr>
              <a:t>Disconnect of home-work trip linkages</a:t>
            </a:r>
          </a:p>
          <a:p>
            <a:pPr lvl="1"/>
            <a:r>
              <a:rPr lang="en-US" sz="2800" b="1" dirty="0">
                <a:solidFill>
                  <a:schemeClr val="accent1"/>
                </a:solidFill>
              </a:rPr>
              <a:t>Nexus of travel shifts toward homes</a:t>
            </a:r>
          </a:p>
          <a:p>
            <a:pPr lvl="1"/>
            <a:r>
              <a:rPr lang="en-US" sz="2800" b="1" dirty="0">
                <a:solidFill>
                  <a:schemeClr val="accent1"/>
                </a:solidFill>
              </a:rPr>
              <a:t>Increased distance from Center</a:t>
            </a:r>
          </a:p>
          <a:p>
            <a:pPr lvl="1"/>
            <a:endParaRPr lang="en-US" b="1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OTHER INTERACTIONS ?</a:t>
            </a:r>
          </a:p>
        </p:txBody>
      </p:sp>
    </p:spTree>
    <p:extLst>
      <p:ext uri="{BB962C8B-B14F-4D97-AF65-F5344CB8AC3E}">
        <p14:creationId xmlns:p14="http://schemas.microsoft.com/office/powerpoint/2010/main" val="3664988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A3FD60-CB36-4DC4-B18D-507E71A4B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COMMUTING IMPLICATIONS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085101-1868-4341-B577-700ABDCBE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369" y="1690688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COVID (</a:t>
            </a:r>
            <a:r>
              <a:rPr lang="en-US" dirty="0">
                <a:solidFill>
                  <a:srgbClr val="C00000"/>
                </a:solidFill>
              </a:rPr>
              <a:t>NOT WAH) </a:t>
            </a:r>
            <a:r>
              <a:rPr lang="en-US" sz="3200" dirty="0">
                <a:solidFill>
                  <a:srgbClr val="C00000"/>
                </a:solidFill>
              </a:rPr>
              <a:t>IMPACTS</a:t>
            </a:r>
          </a:p>
          <a:p>
            <a:endParaRPr lang="en-US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A30833-734F-486F-BF86-BECD6A67B8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FOCUS: AVOID CROWDING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SHIFT TO PERSONAL VEHICLE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MORE DRIVE ALONE</a:t>
            </a:r>
          </a:p>
          <a:p>
            <a:pPr lvl="2"/>
            <a:r>
              <a:rPr lang="en-US" b="1" dirty="0">
                <a:solidFill>
                  <a:srgbClr val="0070C0"/>
                </a:solidFill>
              </a:rPr>
              <a:t>MORE CARPOOL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LESS TRANSIT 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MORE/LESS WALK/BIKE?</a:t>
            </a:r>
          </a:p>
          <a:p>
            <a:endParaRPr lang="en-US" sz="1400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9C3CDA-B20E-4307-8349-64A11660F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WAH DRAWDOWN IMPACTS </a:t>
            </a:r>
          </a:p>
          <a:p>
            <a:endParaRPr lang="en-US" sz="32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E6FF904-CEFA-458C-883E-8BBACB4FD8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29037" y="2505075"/>
            <a:ext cx="5183188" cy="368458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FEWER LEAVING HOME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FEWER DRIVE ALONE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FEWER CARPOOL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FEWER IN TRANSIT</a:t>
            </a:r>
          </a:p>
          <a:p>
            <a:pPr lvl="1"/>
            <a:r>
              <a:rPr lang="en-US" sz="2800" b="1" dirty="0">
                <a:solidFill>
                  <a:srgbClr val="0070C0"/>
                </a:solidFill>
              </a:rPr>
              <a:t>MORE/LESS WALK/BIKE?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444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D3BB2-A4F7-45BD-A51A-CEBBE1C45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  <a:latin typeface="+mn-lt"/>
              </a:rPr>
              <a:t>LOCAL/INTERCITY TRAVEL IMPLICATIONS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EA9FA-6563-4053-B01C-FECF72F7B9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COVID (NOT WAH) IMPACTS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9FDA3-59C9-4C45-8B03-08663CF4E5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MORE HOME DELIVERY </a:t>
            </a:r>
          </a:p>
          <a:p>
            <a:r>
              <a:rPr lang="en-US" b="1" dirty="0">
                <a:solidFill>
                  <a:srgbClr val="0070C0"/>
                </a:solidFill>
              </a:rPr>
              <a:t>FEWER WORK-CONNECTED TRIPS</a:t>
            </a:r>
          </a:p>
          <a:p>
            <a:r>
              <a:rPr lang="en-US" b="1" dirty="0">
                <a:solidFill>
                  <a:srgbClr val="0070C0"/>
                </a:solidFill>
              </a:rPr>
              <a:t>LESS SOCIAL-RECREATIONAL</a:t>
            </a:r>
          </a:p>
          <a:p>
            <a:r>
              <a:rPr lang="en-US" b="1" dirty="0">
                <a:solidFill>
                  <a:srgbClr val="0070C0"/>
                </a:solidFill>
              </a:rPr>
              <a:t>SHIFTS AWAY FROM HIGH DENSITY DESTINATIONS OR EVENTS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876A9-CA03-402D-AB3C-F2893358E1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WAH DRAWDOWN IMPACTS 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95571-661E-4DFD-9E71-36C7B0029EA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POSSIBLE ALTERNATIVE TRIPS</a:t>
            </a:r>
          </a:p>
          <a:p>
            <a:r>
              <a:rPr lang="en-US" b="1" dirty="0">
                <a:solidFill>
                  <a:srgbClr val="0070C0"/>
                </a:solidFill>
              </a:rPr>
              <a:t>POSSIBLE TRIP TIME SHIFTS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767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F7C8E3-3CBE-479F-BAED-8F974193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WAH SUPPORT OR COUNTER </a:t>
            </a:r>
            <a:b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EXTANT LONG-TERM TRENDS?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07FE64-EC33-4D18-9F5A-D46FCAB86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0537F4-7E77-4041-814B-B81D625DC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806005"/>
              </p:ext>
            </p:extLst>
          </p:nvPr>
        </p:nvGraphicFramePr>
        <p:xfrm>
          <a:off x="648789" y="1450109"/>
          <a:ext cx="10873576" cy="51501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2220">
                  <a:extLst>
                    <a:ext uri="{9D8B030D-6E8A-4147-A177-3AD203B41FA5}">
                      <a16:colId xmlns:a16="http://schemas.microsoft.com/office/drawing/2014/main" val="4077481225"/>
                    </a:ext>
                  </a:extLst>
                </a:gridCol>
                <a:gridCol w="2010678">
                  <a:extLst>
                    <a:ext uri="{9D8B030D-6E8A-4147-A177-3AD203B41FA5}">
                      <a16:colId xmlns:a16="http://schemas.microsoft.com/office/drawing/2014/main" val="827139493"/>
                    </a:ext>
                  </a:extLst>
                </a:gridCol>
                <a:gridCol w="2010678">
                  <a:extLst>
                    <a:ext uri="{9D8B030D-6E8A-4147-A177-3AD203B41FA5}">
                      <a16:colId xmlns:a16="http://schemas.microsoft.com/office/drawing/2014/main" val="2495661609"/>
                    </a:ext>
                  </a:extLst>
                </a:gridCol>
              </a:tblGrid>
              <a:tr h="6776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effectLst/>
                        </a:rPr>
                        <a:t>EXTANT GROWTH TREND</a:t>
                      </a:r>
                      <a:endParaRPr lang="en-US" sz="2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effectLst/>
                        </a:rPr>
                        <a:t>REINFORCE</a:t>
                      </a:r>
                      <a:endParaRPr lang="en-US" sz="2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effectLst/>
                        </a:rPr>
                        <a:t>COUNTER</a:t>
                      </a:r>
                      <a:endParaRPr lang="en-US" sz="2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5663587"/>
                  </a:ext>
                </a:extLst>
              </a:tr>
              <a:tr h="331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STABLE DRIVE ALONE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effectLst/>
                        </a:rPr>
                        <a:t> </a:t>
                      </a:r>
                      <a:endParaRPr lang="en-US" sz="2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C00000"/>
                          </a:solidFill>
                          <a:effectLst/>
                        </a:rPr>
                        <a:t>Y</a:t>
                      </a:r>
                      <a:endParaRPr lang="en-US" sz="2200" b="1" i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9569549"/>
                  </a:ext>
                </a:extLst>
              </a:tr>
              <a:tr h="331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DECLINING  CARPOOL </a:t>
                      </a:r>
                      <a:endParaRPr lang="en-US" sz="18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chemeClr val="accent6"/>
                          </a:solidFill>
                          <a:effectLst/>
                        </a:rPr>
                        <a:t>Y</a:t>
                      </a:r>
                      <a:endParaRPr lang="en-US" sz="2200" b="1" i="0" baseline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2200" b="1" i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1099968"/>
                  </a:ext>
                </a:extLst>
              </a:tr>
              <a:tr h="331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DECLINING  TRANSIT</a:t>
                      </a:r>
                      <a:endParaRPr lang="en-US" sz="18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chemeClr val="accent6"/>
                          </a:solidFill>
                          <a:effectLst/>
                        </a:rPr>
                        <a:t>Y</a:t>
                      </a:r>
                      <a:endParaRPr lang="en-US" sz="2200" b="1" i="0" baseline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2200" b="1" i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8929506"/>
                  </a:ext>
                </a:extLst>
              </a:tr>
              <a:tr h="331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DECLINING  WALK TO WORK</a:t>
                      </a:r>
                      <a:endParaRPr lang="en-US" sz="18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chemeClr val="accent6"/>
                          </a:solidFill>
                          <a:effectLst/>
                        </a:rPr>
                        <a:t>Y</a:t>
                      </a:r>
                      <a:endParaRPr lang="en-US" sz="2200" b="1" i="0" baseline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2200" b="1" i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408052"/>
                  </a:ext>
                </a:extLst>
              </a:tr>
              <a:tr h="331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DECLINING  CENTER CITY JOBS</a:t>
                      </a:r>
                      <a:endParaRPr lang="en-US" sz="18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chemeClr val="accent6"/>
                          </a:solidFill>
                          <a:effectLst/>
                        </a:rPr>
                        <a:t>Y</a:t>
                      </a:r>
                      <a:endParaRPr lang="en-US" sz="2200" b="1" i="0" baseline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2200" b="1" i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7084405"/>
                  </a:ext>
                </a:extLst>
              </a:tr>
              <a:tr h="331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DECLINING  CENTER CITY POPULATION</a:t>
                      </a:r>
                      <a:endParaRPr lang="en-US" sz="18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chemeClr val="accent6"/>
                          </a:solidFill>
                          <a:effectLst/>
                        </a:rPr>
                        <a:t>Y</a:t>
                      </a:r>
                      <a:endParaRPr lang="en-US" sz="2200" b="1" i="0" baseline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2200" b="1" i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8296978"/>
                  </a:ext>
                </a:extLst>
              </a:tr>
              <a:tr h="331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DECLINING   AVERAGE DENSITY</a:t>
                      </a:r>
                      <a:endParaRPr lang="en-US" sz="18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chemeClr val="accent6"/>
                          </a:solidFill>
                          <a:effectLst/>
                        </a:rPr>
                        <a:t>Y</a:t>
                      </a:r>
                      <a:endParaRPr lang="en-US" sz="2200" b="1" i="0" baseline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2200" b="1" i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4230705"/>
                  </a:ext>
                </a:extLst>
              </a:tr>
              <a:tr h="331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 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chemeClr val="accent6"/>
                          </a:solidFill>
                          <a:effectLst/>
                        </a:rPr>
                        <a:t> </a:t>
                      </a:r>
                      <a:endParaRPr lang="en-US" sz="2200" b="1" i="0" baseline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2200" b="1" i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09315497"/>
                  </a:ext>
                </a:extLst>
              </a:tr>
              <a:tr h="331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>
                          <a:effectLst/>
                        </a:rPr>
                        <a:t>INCREASING  WAH</a:t>
                      </a:r>
                      <a:endParaRPr lang="en-US" sz="18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chemeClr val="accent6"/>
                          </a:solidFill>
                          <a:effectLst/>
                        </a:rPr>
                        <a:t>Y</a:t>
                      </a:r>
                      <a:endParaRPr lang="en-US" sz="2200" b="1" i="0" baseline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en-US" sz="2200" b="1" i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4717114"/>
                  </a:ext>
                </a:extLst>
              </a:tr>
              <a:tr h="33117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INCREASING TIME FLEXIBILITY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chemeClr val="accent6"/>
                          </a:solidFill>
                          <a:effectLst/>
                        </a:rPr>
                        <a:t>Y</a:t>
                      </a:r>
                      <a:endParaRPr lang="en-US" sz="2200" b="1" i="0" baseline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200" b="1" i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877606"/>
                  </a:ext>
                </a:extLst>
              </a:tr>
              <a:tr h="369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effectLst/>
                        </a:rPr>
                        <a:t>INCREASING HOME DELIVERY 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baseline="0" dirty="0">
                          <a:solidFill>
                            <a:schemeClr val="accent6"/>
                          </a:solidFill>
                          <a:effectLst/>
                        </a:rPr>
                        <a:t>?</a:t>
                      </a:r>
                      <a:endParaRPr lang="en-US" sz="22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baseline="0" dirty="0">
                          <a:solidFill>
                            <a:srgbClr val="C00000"/>
                          </a:solidFill>
                          <a:effectLst/>
                        </a:rPr>
                        <a:t>?</a:t>
                      </a:r>
                      <a:endParaRPr lang="en-US" sz="2200" b="1" i="0" baseline="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9032242"/>
                  </a:ext>
                </a:extLst>
              </a:tr>
              <a:tr h="2478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effectLst/>
                        </a:rPr>
                        <a:t>INCREASING  RESTAURANT USE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>
                          <a:effectLst/>
                        </a:rPr>
                        <a:t> </a:t>
                      </a:r>
                      <a:endParaRPr lang="en-US" sz="2200" baseline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i="0" baseline="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7282371"/>
                  </a:ext>
                </a:extLst>
              </a:tr>
              <a:tr h="331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>
                          <a:effectLst/>
                        </a:rPr>
                        <a:t> INCREASING LONG DISTANCE TRAVEL 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aseline="0" dirty="0">
                          <a:effectLst/>
                        </a:rPr>
                        <a:t> 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baseline="0" dirty="0">
                          <a:solidFill>
                            <a:srgbClr val="C00000"/>
                          </a:solidFill>
                          <a:effectLst/>
                        </a:rPr>
                        <a:t>Y</a:t>
                      </a:r>
                      <a:r>
                        <a:rPr lang="en-US" sz="1800" baseline="0" dirty="0">
                          <a:effectLst/>
                        </a:rPr>
                        <a:t> </a:t>
                      </a:r>
                      <a:endParaRPr lang="en-US" sz="1800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5718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728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DB77-F8DA-4C7B-B012-D266201C8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4. Focus further on shifting transportation funding to serve the accessibility needs of lower-income populations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8993D-0748-4E64-A6EE-E8B98978A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3471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 WAH draw down will tend to be among higher income, often more long-distance systems users. </a:t>
            </a:r>
            <a:r>
              <a:rPr lang="en-US" b="1" dirty="0"/>
              <a:t>Auto, commuter rail, subway</a:t>
            </a:r>
            <a:endParaRPr lang="en-US" b="1" dirty="0">
              <a:highlight>
                <a:srgbClr val="FFFF00"/>
              </a:highlight>
            </a:endParaRPr>
          </a:p>
          <a:p>
            <a:r>
              <a:rPr lang="en-US" cap="all" dirty="0"/>
              <a:t>Lower income JOBS more focused on</a:t>
            </a:r>
            <a:r>
              <a:rPr lang="en-US" dirty="0"/>
              <a:t>:</a:t>
            </a:r>
          </a:p>
          <a:p>
            <a:pPr lvl="1"/>
            <a:r>
              <a:rPr lang="en-US" b="1" u="sng" dirty="0"/>
              <a:t>Person-based jobs</a:t>
            </a:r>
            <a:r>
              <a:rPr lang="en-US" dirty="0"/>
              <a:t>: restaurants, barbers, hotels, </a:t>
            </a:r>
          </a:p>
          <a:p>
            <a:pPr lvl="1"/>
            <a:r>
              <a:rPr lang="en-US" b="1" u="sng" dirty="0"/>
              <a:t>Floor space-based</a:t>
            </a:r>
            <a:r>
              <a:rPr lang="en-US" dirty="0"/>
              <a:t>: manufacturing, warehousing, store/office sales/services</a:t>
            </a:r>
            <a:r>
              <a:rPr lang="en-US" dirty="0">
                <a:highlight>
                  <a:srgbClr val="FFFF00"/>
                </a:highlight>
              </a:rPr>
              <a:t> </a:t>
            </a:r>
          </a:p>
          <a:p>
            <a:r>
              <a:rPr lang="en-US" cap="all" dirty="0"/>
              <a:t>Need </a:t>
            </a:r>
            <a:r>
              <a:rPr lang="en-US" b="1" u="sng" cap="all" dirty="0"/>
              <a:t>immediate response </a:t>
            </a:r>
            <a:r>
              <a:rPr lang="en-US" cap="all" dirty="0"/>
              <a:t>to solve access issues of less skilled </a:t>
            </a:r>
          </a:p>
          <a:p>
            <a:pPr lvl="1"/>
            <a:r>
              <a:rPr lang="en-US" cap="all" dirty="0"/>
              <a:t>Open UP services to entrepreneurship – public and private</a:t>
            </a:r>
          </a:p>
          <a:p>
            <a:pPr lvl="1"/>
            <a:r>
              <a:rPr lang="en-US" dirty="0"/>
              <a:t>MODIFY public tools – Deregulate constraints on private systems </a:t>
            </a:r>
          </a:p>
          <a:p>
            <a:pPr lvl="1"/>
            <a:r>
              <a:rPr lang="en-US" dirty="0"/>
              <a:t>Use P3 TIFIA-like tools to respond rapidly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95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A4AA03-A8F6-457C-A132-A087F0362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4316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Small Census Sample       Sept 2-14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2777C14-84C5-4313-AB14-B1BA0A3D3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813277"/>
              </p:ext>
            </p:extLst>
          </p:nvPr>
        </p:nvGraphicFramePr>
        <p:xfrm>
          <a:off x="838200" y="1552353"/>
          <a:ext cx="10515600" cy="4624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842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C1D6-B03C-46B8-8DF3-763117CC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THE FIVE POINTS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B111D-39F1-4C8B-ACA8-880A72F80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Call a moratorium on </a:t>
            </a:r>
            <a:r>
              <a:rPr lang="en-US" sz="2200" b="1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 </a:t>
            </a: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expansion-based transportation investments—for the obvious reasons.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Focus on improving the condition of the existing system</a:t>
            </a:r>
            <a:r>
              <a:rPr lang="en-US" sz="2200" b="1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 just restoration, but reconstruction and modernizing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Determine the role and prospective impacts of Work at Home trends</a:t>
            </a:r>
            <a:r>
              <a:rPr lang="en-US" sz="2200" b="1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already exceeded transit in share in 2017.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Shift transportation funding to be responsive to the accessibility needs of lower-income populations</a:t>
            </a:r>
            <a:r>
              <a:rPr lang="en-US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Emphasize private sector solutions to respond to needs in this new transportation world—utilizing the disruptive technologies that </a:t>
            </a:r>
            <a:r>
              <a:rPr lang="en-US" sz="2200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rapidly </a:t>
            </a: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 users’ needs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35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AA05F-3D98-4295-8BF1-A6E6C280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Emphasize a strong focus on private sector solutions to respond to needs in this transportation world—utilizing the disruptive technologies that can serve users’  needs rapidly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296EB-BF58-41A0-A949-03A6ADFAB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207"/>
            <a:ext cx="10515600" cy="4351338"/>
          </a:xfrm>
        </p:spPr>
        <p:txBody>
          <a:bodyPr/>
          <a:lstStyle/>
          <a:p>
            <a:r>
              <a:rPr lang="en-US" cap="all" dirty="0" err="1"/>
              <a:t>VanS</a:t>
            </a:r>
            <a:r>
              <a:rPr lang="en-US" cap="all" dirty="0"/>
              <a:t>, small-bus based systems</a:t>
            </a:r>
            <a:r>
              <a:rPr lang="en-US" dirty="0"/>
              <a:t>, public/private fleets, car rental vans, hotel vans, churches,  Microsoft buses e.g.</a:t>
            </a:r>
          </a:p>
          <a:p>
            <a:r>
              <a:rPr lang="en-US" cap="all" dirty="0"/>
              <a:t>Super Shuttle, 27 airports, others  -EXPANDING MARKETS</a:t>
            </a:r>
          </a:p>
          <a:p>
            <a:r>
              <a:rPr lang="en-US" cap="all" dirty="0"/>
              <a:t>Company vans FOR employees </a:t>
            </a:r>
            <a:r>
              <a:rPr lang="en-US" dirty="0"/>
              <a:t>(</a:t>
            </a:r>
            <a:r>
              <a:rPr lang="en-US" sz="2200" i="0" dirty="0">
                <a:solidFill>
                  <a:srgbClr val="333333"/>
                </a:solidFill>
                <a:effectLst/>
                <a:latin typeface="Open Sans"/>
              </a:rPr>
              <a:t>THE 3M COMMUTE-A-VAN PROGRAM)</a:t>
            </a:r>
            <a:endParaRPr lang="en-US" dirty="0"/>
          </a:p>
          <a:p>
            <a:r>
              <a:rPr lang="en-US" cap="all" dirty="0" err="1"/>
              <a:t>UberPOOL</a:t>
            </a:r>
            <a:r>
              <a:rPr lang="en-US" cap="all" dirty="0"/>
              <a:t>/</a:t>
            </a:r>
            <a:r>
              <a:rPr lang="en-US" cap="all" dirty="0" err="1"/>
              <a:t>LyftLINE</a:t>
            </a:r>
            <a:r>
              <a:rPr lang="en-US" cap="all" dirty="0"/>
              <a:t> – group RIDE concepts- </a:t>
            </a:r>
            <a:r>
              <a:rPr lang="en-US" dirty="0"/>
              <a:t>para-transit </a:t>
            </a:r>
          </a:p>
          <a:p>
            <a:r>
              <a:rPr lang="en-US" cap="all" dirty="0"/>
              <a:t>Use Maas Concepts </a:t>
            </a:r>
            <a:r>
              <a:rPr lang="en-US" dirty="0"/>
              <a:t>– immediate response – real-time response</a:t>
            </a:r>
          </a:p>
          <a:p>
            <a:r>
              <a:rPr lang="en-US" dirty="0"/>
              <a:t>BRING WORKERS AND TRANSPORT TOGETHER </a:t>
            </a:r>
          </a:p>
        </p:txBody>
      </p:sp>
    </p:spTree>
    <p:extLst>
      <p:ext uri="{BB962C8B-B14F-4D97-AF65-F5344CB8AC3E}">
        <p14:creationId xmlns:p14="http://schemas.microsoft.com/office/powerpoint/2010/main" val="413873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DC1D6-B03C-46B8-8DF3-763117CC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THE FIVE POINTS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B111D-39F1-4C8B-ACA8-880A72F80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Call a moratorium on </a:t>
            </a:r>
            <a:r>
              <a:rPr lang="en-US" sz="2200" b="1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 </a:t>
            </a: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expansion-based transportation investments—for the obvious reasons.  </a:t>
            </a:r>
            <a:r>
              <a:rPr lang="en-US" sz="2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IDENTIFIABLE FUTURE DEMAND JUSTIFICATION </a:t>
            </a:r>
            <a:endParaRPr lang="en-US" sz="2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Focus on improving the condition of the existing system</a:t>
            </a:r>
            <a:r>
              <a:rPr lang="en-US" sz="2200" b="1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 just restoration, but reconstruction and modernizing  </a:t>
            </a:r>
            <a:r>
              <a:rPr lang="en-US" sz="2200" b="1" u="sng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FAST</a:t>
            </a:r>
            <a:r>
              <a:rPr lang="en-US" sz="2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MASSIVE BACKLOG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Determine the role and prospective impacts of Work at Home trends</a:t>
            </a:r>
            <a:r>
              <a:rPr lang="en-US" sz="2200" b="1" i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already exceeded transit in share in 2017. </a:t>
            </a:r>
            <a:r>
              <a:rPr lang="en-US" sz="2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SURPASS CARPOOL?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Shift transportation funding to be responsive to the </a:t>
            </a:r>
            <a:r>
              <a:rPr lang="en-US" sz="2200" b="1" u="sng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accessibility needs of lower-income populations</a:t>
            </a:r>
            <a:r>
              <a:rPr lang="en-US" sz="2200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 NEED </a:t>
            </a:r>
            <a:r>
              <a:rPr lang="en-US" sz="2200" b="1" u="sng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FAST</a:t>
            </a:r>
            <a:r>
              <a:rPr lang="en-US" sz="22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RESPONSE</a:t>
            </a:r>
            <a:endParaRPr lang="en-US" sz="2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Emphasize private sector solutions to respond to needs in this new transportation world—utilizing the disruptive technologies that </a:t>
            </a:r>
            <a:r>
              <a:rPr lang="en-US" sz="2200" b="1" dirty="0">
                <a:solidFill>
                  <a:srgbClr val="231F2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rapidly </a:t>
            </a:r>
            <a:r>
              <a:rPr lang="en-US" sz="22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 users’ needs  </a:t>
            </a:r>
            <a:r>
              <a:rPr lang="en-US" sz="2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THE SYSTEM UP </a:t>
            </a:r>
            <a:endParaRPr lang="en-US" sz="2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95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1E756-181E-4440-84C0-EFDC417E9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413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Thank you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B4F8463-CC0F-4D49-8233-B87B87D25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0971" y="2945219"/>
            <a:ext cx="9958251" cy="354266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FULL PAPER AVAILABLE AT:</a:t>
            </a:r>
          </a:p>
          <a:p>
            <a:r>
              <a:rPr lang="en-US" sz="2400" dirty="0">
                <a:solidFill>
                  <a:srgbClr val="FF0000"/>
                </a:solidFill>
              </a:rPr>
              <a:t>REASON FOUNDATION</a:t>
            </a:r>
          </a:p>
          <a:p>
            <a:r>
              <a:rPr lang="en-US" sz="1800" b="1" dirty="0">
                <a:hlinkClick r:id="rId2"/>
              </a:rPr>
              <a:t>https://reason.org/commentary/five-steps-to-guide-transportation-spending-and-planning/</a:t>
            </a:r>
            <a:endParaRPr lang="en-US" sz="1800" b="1" dirty="0"/>
          </a:p>
          <a:p>
            <a:endParaRPr lang="en-US" sz="1800" b="1" dirty="0"/>
          </a:p>
          <a:p>
            <a:r>
              <a:rPr lang="en-US" sz="4000" b="1" dirty="0">
                <a:solidFill>
                  <a:schemeClr val="accent1"/>
                </a:solidFill>
                <a:latin typeface="Freestyle Script" panose="030804020302050B0404" pitchFamily="66" charset="0"/>
              </a:rPr>
              <a:t>Alan E Pisarski </a:t>
            </a:r>
          </a:p>
          <a:p>
            <a:r>
              <a:rPr lang="en-US" b="1" dirty="0">
                <a:solidFill>
                  <a:schemeClr val="accent1"/>
                </a:solidFill>
                <a:hlinkClick r:id="rId3"/>
              </a:rPr>
              <a:t>alanpisarski@alanpisarski.com</a:t>
            </a:r>
            <a:endParaRPr lang="en-US" b="1" dirty="0">
              <a:solidFill>
                <a:schemeClr val="accent1"/>
              </a:solidFill>
            </a:endParaRPr>
          </a:p>
          <a:p>
            <a:endParaRPr lang="en-US" sz="4000" b="1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21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2B763-EA02-4CEA-8DCF-585E6CE5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DRIVE ALONE AND CARPOOL TRADE OFFS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89B60-A7E0-4E33-A871-548C10EAB9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DRIVE ALONE </a:t>
            </a:r>
          </a:p>
          <a:p>
            <a:endParaRPr lang="en-US" dirty="0"/>
          </a:p>
          <a:p>
            <a:r>
              <a:rPr lang="en-US" dirty="0"/>
              <a:t>SHIFT </a:t>
            </a:r>
            <a:r>
              <a:rPr lang="en-US" u="sng" dirty="0"/>
              <a:t>FROM</a:t>
            </a:r>
            <a:r>
              <a:rPr lang="en-US" dirty="0"/>
              <a:t> TRANSIT !-2%</a:t>
            </a:r>
          </a:p>
          <a:p>
            <a:r>
              <a:rPr lang="en-US" dirty="0"/>
              <a:t>SHIFT </a:t>
            </a:r>
            <a:r>
              <a:rPr lang="en-US" u="sng" dirty="0"/>
              <a:t>FROM</a:t>
            </a:r>
            <a:r>
              <a:rPr lang="en-US" dirty="0"/>
              <a:t> CARPOOL 3-4%</a:t>
            </a:r>
          </a:p>
          <a:p>
            <a:endParaRPr lang="en-US" dirty="0"/>
          </a:p>
          <a:p>
            <a:r>
              <a:rPr lang="en-US" dirty="0"/>
              <a:t>SHIFT </a:t>
            </a:r>
            <a:r>
              <a:rPr lang="en-US" u="sng" dirty="0"/>
              <a:t>TO</a:t>
            </a:r>
            <a:r>
              <a:rPr lang="en-US" dirty="0"/>
              <a:t>  WAH  15-25%</a:t>
            </a:r>
          </a:p>
          <a:p>
            <a:pPr marL="0" indent="0">
              <a:buNone/>
            </a:pPr>
            <a:r>
              <a:rPr lang="en-US" dirty="0"/>
              <a:t>= </a:t>
            </a:r>
            <a:r>
              <a:rPr lang="en-US" u="sng" dirty="0"/>
              <a:t>LESS DRIVE ALONE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EVEN IF ALL T AND CP SHIFTED IT WOULD BE BREAK EVEN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805DCB-E04D-4C8C-8FDD-78D5D3A528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u="sng" dirty="0"/>
              <a:t>CARPOOL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SHIFT </a:t>
            </a:r>
            <a:r>
              <a:rPr lang="en-US" u="sng" dirty="0"/>
              <a:t>FROM </a:t>
            </a:r>
            <a:r>
              <a:rPr lang="en-US" dirty="0"/>
              <a:t>TRANSIT 1% MAX</a:t>
            </a:r>
          </a:p>
          <a:p>
            <a:r>
              <a:rPr lang="en-US" dirty="0"/>
              <a:t>SHIFT </a:t>
            </a:r>
            <a:r>
              <a:rPr lang="en-US" u="sng" dirty="0"/>
              <a:t>FROM</a:t>
            </a:r>
            <a:r>
              <a:rPr lang="en-US" dirty="0"/>
              <a:t> DRIVE ALONE ?% </a:t>
            </a:r>
          </a:p>
          <a:p>
            <a:endParaRPr lang="en-US" dirty="0"/>
          </a:p>
          <a:p>
            <a:r>
              <a:rPr lang="en-US" dirty="0"/>
              <a:t>SHIFT </a:t>
            </a:r>
            <a:r>
              <a:rPr lang="en-US" u="sng" dirty="0"/>
              <a:t>TO </a:t>
            </a:r>
            <a:r>
              <a:rPr lang="en-US" dirty="0"/>
              <a:t>WAH 3-4%</a:t>
            </a:r>
          </a:p>
          <a:p>
            <a:pPr marL="0" indent="0">
              <a:buNone/>
            </a:pPr>
            <a:r>
              <a:rPr lang="en-US" dirty="0"/>
              <a:t>= </a:t>
            </a:r>
            <a:r>
              <a:rPr lang="en-US" u="sng" dirty="0"/>
              <a:t>LESS CARPOOL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574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435D0-AC04-4FC9-919F-79AFE3E46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Present and future work modes  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Alan E Pisarski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DC2B96-ABDD-4350-9729-9EC3C0AF9B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2019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3FCA6C-5AEA-4A5E-A3E8-E34B88857B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DRIVE ALONE 76%</a:t>
            </a:r>
          </a:p>
          <a:p>
            <a:r>
              <a:rPr lang="en-US" b="1" dirty="0"/>
              <a:t>CPOOL  9%</a:t>
            </a:r>
          </a:p>
          <a:p>
            <a:r>
              <a:rPr lang="en-US" b="1" dirty="0"/>
              <a:t>WAH 5+%</a:t>
            </a:r>
          </a:p>
          <a:p>
            <a:r>
              <a:rPr lang="en-US" b="1" dirty="0"/>
              <a:t>TRANSIT  5%</a:t>
            </a:r>
          </a:p>
          <a:p>
            <a:r>
              <a:rPr lang="en-US" b="1" dirty="0"/>
              <a:t>WALK </a:t>
            </a:r>
            <a:r>
              <a:rPr lang="en-US" b="1"/>
              <a:t>BIKE OTHER 5% </a:t>
            </a:r>
            <a:endParaRPr lang="en-US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D0150-6F1E-401A-BDDB-0AF57B2517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FUTURE – 2022?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673062-B40C-48EF-9911-7F78F44D6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7" y="2568871"/>
            <a:ext cx="5183188" cy="368458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DRIVE ALONE 65%</a:t>
            </a:r>
          </a:p>
          <a:p>
            <a:r>
              <a:rPr lang="en-US" b="1" dirty="0"/>
              <a:t>CPOOL  6%</a:t>
            </a:r>
          </a:p>
          <a:p>
            <a:r>
              <a:rPr lang="en-US" b="1" dirty="0"/>
              <a:t>WAH 20-25%*</a:t>
            </a:r>
          </a:p>
          <a:p>
            <a:r>
              <a:rPr lang="en-US" b="1" dirty="0"/>
              <a:t>T 3%</a:t>
            </a:r>
          </a:p>
          <a:p>
            <a:r>
              <a:rPr lang="en-US" b="1" dirty="0"/>
              <a:t>WALK BIKE, OTHER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*WAH could be just 2-3 days a week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7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E3FD9-4489-4900-9422-0877AE0D4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Call a moratorium on ALL</a:t>
            </a:r>
            <a:r>
              <a:rPr lang="en-US" sz="28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8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expansion-based transportation investments—for the obvious reasons.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BD080E-B10B-4140-8064-DBECFAAC1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0941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IMMENSE COVID and POST COVID UNCERTAINTIES</a:t>
            </a:r>
          </a:p>
          <a:p>
            <a:pPr lvl="1"/>
            <a:r>
              <a:rPr lang="en-US" dirty="0"/>
              <a:t>Anti-density transportation facilities, anti-density places</a:t>
            </a:r>
          </a:p>
          <a:p>
            <a:pPr lvl="1"/>
            <a:r>
              <a:rPr lang="en-US" dirty="0"/>
              <a:t>When is the advent of Autonomous Vehicles? Other Tech? Demographics? </a:t>
            </a:r>
          </a:p>
          <a:p>
            <a:pPr lvl="1"/>
            <a:r>
              <a:rPr lang="en-US" dirty="0"/>
              <a:t>What will be the nature of future demand: back to low growth levels, .8% in 2019, 1%/</a:t>
            </a:r>
            <a:r>
              <a:rPr lang="en-US" dirty="0" err="1"/>
              <a:t>yr</a:t>
            </a:r>
            <a:r>
              <a:rPr lang="en-US" dirty="0"/>
              <a:t> forecasted?</a:t>
            </a:r>
          </a:p>
          <a:p>
            <a:pPr lvl="1"/>
            <a:r>
              <a:rPr lang="en-US" dirty="0"/>
              <a:t>Where will offices, homes, and workers be? </a:t>
            </a:r>
          </a:p>
          <a:p>
            <a:pPr lvl="1"/>
            <a:r>
              <a:rPr lang="en-US" dirty="0"/>
              <a:t>Proponents of major projects bear an immense burden of proof of forecasted needs for their projects-especially 10-20 years out.  PRIVATE INVESTMENT EXCEPTED</a:t>
            </a:r>
          </a:p>
          <a:p>
            <a:r>
              <a:rPr lang="en-US" dirty="0"/>
              <a:t>Must say In what world and time period will this demand exist and will this project function well?</a:t>
            </a:r>
            <a:r>
              <a:rPr lang="en-US" b="1" dirty="0"/>
              <a:t> </a:t>
            </a:r>
          </a:p>
          <a:p>
            <a:endParaRPr lang="en-US" b="1" dirty="0"/>
          </a:p>
          <a:p>
            <a:r>
              <a:rPr lang="en-US" b="1" dirty="0"/>
              <a:t> THE ONE CERTAINTY – PEOPLE </a:t>
            </a:r>
            <a:r>
              <a:rPr lang="en-US" b="1" u="sng" dirty="0"/>
              <a:t>WILL</a:t>
            </a:r>
            <a:r>
              <a:rPr lang="en-US" b="1" dirty="0"/>
              <a:t> CONTINUE TO TRAVEL </a:t>
            </a:r>
          </a:p>
          <a:p>
            <a:pPr lvl="1"/>
            <a:r>
              <a:rPr lang="en-US" dirty="0"/>
              <a:t>How much, why, when, where, how is absolutely unclear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9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1A992-E890-4223-B45E-E9BDDD06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+mn-lt"/>
              </a:rPr>
              <a:t>FORECASTING: 1980 VS TODAY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DF8499C-3E48-42BE-95BD-2E71CA469C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sz="3600" dirty="0">
                <a:solidFill>
                  <a:schemeClr val="accent6"/>
                </a:solidFill>
              </a:rPr>
              <a:t>THEN </a:t>
            </a:r>
          </a:p>
          <a:p>
            <a:pPr algn="ctr"/>
            <a:r>
              <a:rPr lang="en-US" sz="3600" dirty="0">
                <a:solidFill>
                  <a:schemeClr val="accent6"/>
                </a:solidFill>
              </a:rPr>
              <a:t>“WATCH OUT PLANNING!”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F196D-FF36-4E20-991C-5B6ECB3F11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MORE POPULATION  </a:t>
            </a:r>
          </a:p>
          <a:p>
            <a:r>
              <a:rPr lang="en-US" dirty="0"/>
              <a:t>MORE WORKERS</a:t>
            </a:r>
          </a:p>
          <a:p>
            <a:r>
              <a:rPr lang="en-US" dirty="0"/>
              <a:t>MORE JOBS</a:t>
            </a:r>
          </a:p>
          <a:p>
            <a:r>
              <a:rPr lang="en-US" dirty="0"/>
              <a:t>MORE AUTOS</a:t>
            </a:r>
          </a:p>
          <a:p>
            <a:r>
              <a:rPr lang="en-US" dirty="0"/>
              <a:t>MORE SUBURBANIZATION</a:t>
            </a:r>
          </a:p>
          <a:p>
            <a:r>
              <a:rPr lang="en-US" dirty="0"/>
              <a:t>MORE TRAVEL PER EVERYTHING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DD40B5F-5C9E-4987-A361-DB0C32EC6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05377" y="1681163"/>
            <a:ext cx="5550011" cy="823912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600" dirty="0">
                <a:solidFill>
                  <a:srgbClr val="C00000"/>
                </a:solidFill>
              </a:rPr>
              <a:t>NOW </a:t>
            </a:r>
          </a:p>
          <a:p>
            <a:pPr algn="ctr"/>
            <a:r>
              <a:rPr lang="en-US" sz="3600" dirty="0">
                <a:solidFill>
                  <a:srgbClr val="C00000"/>
                </a:solidFill>
              </a:rPr>
              <a:t>IF, MAYBE, WHERE PLANNING?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F098FDA-B26D-43BB-B715-1E7F26CE3ED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FF0000"/>
                </a:solidFill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02701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8FA0A-E495-4BAB-B1F0-806C8D3E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Focus on improving the condition of the existing system</a:t>
            </a:r>
            <a:r>
              <a:rPr lang="en-US" sz="31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—</a:t>
            </a:r>
            <a:r>
              <a:rPr lang="en-US" sz="31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not just repairing, but reconstructing and modernizing</a:t>
            </a:r>
            <a:br>
              <a:rPr lang="en-US" sz="4400" b="1" dirty="0"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B9A50-C52F-47C2-A479-BB29C7483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an </a:t>
            </a:r>
            <a:r>
              <a:rPr lang="en-US" b="1" u="sng" cap="all" dirty="0"/>
              <a:t>immense backlog </a:t>
            </a:r>
            <a:r>
              <a:rPr lang="en-US" dirty="0"/>
              <a:t>of needed surface infrastructure investments. About 2/3 of “future” needs are justified </a:t>
            </a:r>
            <a:r>
              <a:rPr lang="en-US" u="sng" dirty="0"/>
              <a:t>now</a:t>
            </a:r>
            <a:r>
              <a:rPr lang="en-US" dirty="0"/>
              <a:t>.   </a:t>
            </a:r>
          </a:p>
          <a:p>
            <a:r>
              <a:rPr lang="en-US" dirty="0"/>
              <a:t>Need a </a:t>
            </a:r>
            <a:r>
              <a:rPr lang="en-US" u="sng" cap="all" dirty="0"/>
              <a:t>rapid</a:t>
            </a:r>
            <a:r>
              <a:rPr lang="en-US" cap="all" dirty="0"/>
              <a:t> stimulus TO THE ECONOMY</a:t>
            </a:r>
          </a:p>
          <a:p>
            <a:r>
              <a:rPr lang="en-US" dirty="0"/>
              <a:t>Respond to MAINTENANCE, RECONSTRUCTION AND SAFETY needs, RAPID RESPONSE CAPABILITY  Highways and Transit </a:t>
            </a:r>
          </a:p>
          <a:p>
            <a:r>
              <a:rPr lang="en-US" dirty="0"/>
              <a:t>PREPARE FOR </a:t>
            </a:r>
            <a:r>
              <a:rPr lang="en-US" cap="all" dirty="0"/>
              <a:t>coming technical challenges</a:t>
            </a:r>
            <a:r>
              <a:rPr lang="en-US" dirty="0"/>
              <a:t>– autonomous systems, other new Technologies  </a:t>
            </a:r>
          </a:p>
        </p:txBody>
      </p:sp>
    </p:spTree>
    <p:extLst>
      <p:ext uri="{BB962C8B-B14F-4D97-AF65-F5344CB8AC3E}">
        <p14:creationId xmlns:p14="http://schemas.microsoft.com/office/powerpoint/2010/main" val="420594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91463-ADF3-4B0E-B210-EE65CF11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606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Assess ways to determine the role and prospective impacts of Work at Home trends</a:t>
            </a:r>
            <a:r>
              <a:rPr lang="en-US" sz="31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31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already exceeded transit share in 2017</a:t>
            </a:r>
            <a:b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3BD7A-1F1B-4E57-9BDB-6F043D055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447"/>
            <a:ext cx="10515600" cy="4757516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 HAS HIT 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COMMUTE MODES HARD – AUTO &amp; TRANSIT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MODIFIED THE HOME-WORK NEXUS OF TRIPS  - DAY CARE, COFFEE, DRY CLEANERS, GYMS, RESTAURANTS-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en-US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DIRECTIONS AND TIME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LIKELY A FUTURE WAH PARTIAL MODEL – 2-3 DAYS PER WEEK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CONGESTION, FUEL USE, POLLUTION, LESS TIME/$ SPENT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WAH SUPPORTS FURTHER DECENTRALIZATION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76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969AE-1099-4719-B298-8C66544B1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894" y="45811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LONG TERM TREND IN WORKING AT HOME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5046404-F241-419F-BA75-856EC49618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6108305"/>
              </p:ext>
            </p:extLst>
          </p:nvPr>
        </p:nvGraphicFramePr>
        <p:xfrm>
          <a:off x="1695893" y="1602509"/>
          <a:ext cx="9154213" cy="479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5372180-076B-4896-8D46-2F73CF731785}"/>
              </a:ext>
            </a:extLst>
          </p:cNvPr>
          <p:cNvSpPr txBox="1"/>
          <p:nvPr/>
        </p:nvSpPr>
        <p:spPr>
          <a:xfrm>
            <a:off x="3528391" y="2628900"/>
            <a:ext cx="2678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WAH grew more than 2x growth in workers </a:t>
            </a:r>
          </a:p>
        </p:txBody>
      </p:sp>
    </p:spTree>
    <p:extLst>
      <p:ext uri="{BB962C8B-B14F-4D97-AF65-F5344CB8AC3E}">
        <p14:creationId xmlns:p14="http://schemas.microsoft.com/office/powerpoint/2010/main" val="467062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15FCA-2090-4440-B8F7-C22E3D137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818" y="457200"/>
            <a:ext cx="4310207" cy="1168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WORKTRIP BASELINE 2019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699411-D92E-419E-941B-39C6FDAA8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87236"/>
            <a:ext cx="3932237" cy="4081752"/>
          </a:xfrm>
        </p:spPr>
        <p:txBody>
          <a:bodyPr>
            <a:noAutofit/>
          </a:bodyPr>
          <a:lstStyle/>
          <a:p>
            <a:r>
              <a:rPr lang="en-US" sz="1800" b="1" u="sng" dirty="0"/>
              <a:t>BASE: ABOUT 157 MILLION WORKERS</a:t>
            </a:r>
          </a:p>
          <a:p>
            <a:endParaRPr lang="en-US" sz="1800" dirty="0"/>
          </a:p>
          <a:p>
            <a:r>
              <a:rPr lang="en-US" sz="1800" dirty="0"/>
              <a:t>PERSONAL VEHICLES – </a:t>
            </a:r>
            <a:r>
              <a:rPr lang="en-US" sz="1800" b="1" dirty="0"/>
              <a:t>ABOUT 85%</a:t>
            </a:r>
          </a:p>
          <a:p>
            <a:pPr algn="ctr"/>
            <a:r>
              <a:rPr lang="en-US" sz="1800" dirty="0"/>
              <a:t>DROVE ALONE 76%</a:t>
            </a:r>
          </a:p>
          <a:p>
            <a:pPr algn="ctr"/>
            <a:r>
              <a:rPr lang="en-US" sz="1800" dirty="0"/>
              <a:t>CARPOOL -9%</a:t>
            </a:r>
          </a:p>
          <a:p>
            <a:r>
              <a:rPr lang="en-US" sz="1800" dirty="0"/>
              <a:t>WAH AND TRANSIT </a:t>
            </a:r>
            <a:r>
              <a:rPr lang="en-US" sz="1800" b="1" dirty="0"/>
              <a:t>ALMOST 11%</a:t>
            </a:r>
          </a:p>
          <a:p>
            <a:pPr algn="ctr"/>
            <a:r>
              <a:rPr lang="en-US" sz="1800" dirty="0"/>
              <a:t>WAH -6%</a:t>
            </a:r>
          </a:p>
          <a:p>
            <a:pPr algn="ctr"/>
            <a:r>
              <a:rPr lang="en-US" sz="1800" dirty="0"/>
              <a:t>TRANSIT -5%</a:t>
            </a:r>
          </a:p>
          <a:p>
            <a:r>
              <a:rPr lang="en-US" sz="1800" dirty="0"/>
              <a:t>ALL OTHER – </a:t>
            </a:r>
            <a:r>
              <a:rPr lang="en-US" sz="1800" b="1" dirty="0"/>
              <a:t>ALMOST 5% </a:t>
            </a:r>
          </a:p>
          <a:p>
            <a:pPr algn="ctr"/>
            <a:r>
              <a:rPr lang="en-US" sz="1800" dirty="0"/>
              <a:t>WALK  -3%</a:t>
            </a:r>
          </a:p>
          <a:p>
            <a:pPr algn="ctr"/>
            <a:r>
              <a:rPr lang="en-US" sz="1800" dirty="0"/>
              <a:t>BIKE   -1%</a:t>
            </a:r>
          </a:p>
          <a:p>
            <a:pPr algn="ctr"/>
            <a:r>
              <a:rPr lang="en-US" sz="1800" dirty="0"/>
              <a:t>OTHER  1% 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D5DBEF2-EDF7-4908-98A3-C24420D88BE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242095" y="1057253"/>
          <a:ext cx="6172200" cy="5584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D5DBEF2-EDF7-4908-98A3-C24420D88B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232813"/>
              </p:ext>
            </p:extLst>
          </p:nvPr>
        </p:nvGraphicFramePr>
        <p:xfrm>
          <a:off x="4978831" y="494414"/>
          <a:ext cx="6645565" cy="5648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6327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5F002-BC74-4597-9E2A-BD8C6163C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+mn-lt"/>
              </a:rPr>
              <a:t>THE HISTORICAL TREND IN WORK SHARES</a:t>
            </a:r>
            <a:br>
              <a:rPr lang="en-US" b="1" dirty="0">
                <a:solidFill>
                  <a:srgbClr val="C00000"/>
                </a:solidFill>
                <a:latin typeface="+mn-lt"/>
              </a:rPr>
            </a:br>
            <a:r>
              <a:rPr lang="en-US" b="1" dirty="0">
                <a:solidFill>
                  <a:srgbClr val="C00000"/>
                </a:solidFill>
                <a:latin typeface="+mn-lt"/>
              </a:rPr>
              <a:t>1980 to PRE-COVID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E7C44-8AD4-491D-B2D2-BDC42CD2E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DRIVING ALONE </a:t>
            </a:r>
            <a:r>
              <a:rPr lang="en-US" dirty="0">
                <a:solidFill>
                  <a:schemeClr val="accent1"/>
                </a:solidFill>
              </a:rPr>
              <a:t>1980-2000 ROSE SUBSTANTIALLY - STABLE SINCE </a:t>
            </a:r>
          </a:p>
          <a:p>
            <a:r>
              <a:rPr lang="en-US" b="1" dirty="0">
                <a:solidFill>
                  <a:schemeClr val="accent1"/>
                </a:solidFill>
              </a:rPr>
              <a:t>CARPOOLING </a:t>
            </a:r>
            <a:r>
              <a:rPr lang="en-US" dirty="0">
                <a:solidFill>
                  <a:schemeClr val="accent1"/>
                </a:solidFill>
              </a:rPr>
              <a:t>IN CONTINUOUS DECLINE SINCE THE EIGHTIES</a:t>
            </a:r>
          </a:p>
          <a:p>
            <a:r>
              <a:rPr lang="en-US" b="1" dirty="0">
                <a:solidFill>
                  <a:schemeClr val="accent1"/>
                </a:solidFill>
              </a:rPr>
              <a:t>TRANSIT </a:t>
            </a:r>
            <a:r>
              <a:rPr lang="en-US" dirty="0">
                <a:solidFill>
                  <a:schemeClr val="accent1"/>
                </a:solidFill>
              </a:rPr>
              <a:t>LONG DECLINE; A SPURT UPWARD; DECLINE LAST 6 YEARS</a:t>
            </a:r>
          </a:p>
          <a:p>
            <a:r>
              <a:rPr lang="en-US" b="1" dirty="0">
                <a:solidFill>
                  <a:schemeClr val="accent1"/>
                </a:solidFill>
              </a:rPr>
              <a:t>WAH </a:t>
            </a:r>
            <a:r>
              <a:rPr lang="en-US" dirty="0">
                <a:solidFill>
                  <a:schemeClr val="accent1"/>
                </a:solidFill>
              </a:rPr>
              <a:t>MASSIVE GROWTH SINCE THE 80s- TWICE WORKER GROWTH </a:t>
            </a:r>
          </a:p>
          <a:p>
            <a:r>
              <a:rPr lang="en-US" b="1" dirty="0">
                <a:solidFill>
                  <a:schemeClr val="accent1"/>
                </a:solidFill>
              </a:rPr>
              <a:t>WALKING </a:t>
            </a:r>
            <a:r>
              <a:rPr lang="en-US" dirty="0">
                <a:solidFill>
                  <a:schemeClr val="accent1"/>
                </a:solidFill>
              </a:rPr>
              <a:t>LONG DECLINE; RECENTLY REACHED STABLE LOW LEVELS</a:t>
            </a:r>
          </a:p>
          <a:p>
            <a:r>
              <a:rPr lang="en-US" b="1" dirty="0">
                <a:solidFill>
                  <a:schemeClr val="accent1"/>
                </a:solidFill>
              </a:rPr>
              <a:t>BIKE </a:t>
            </a:r>
            <a:r>
              <a:rPr lang="en-US" dirty="0">
                <a:solidFill>
                  <a:schemeClr val="accent1"/>
                </a:solidFill>
              </a:rPr>
              <a:t>RECENT MINOR GROWTH </a:t>
            </a:r>
          </a:p>
          <a:p>
            <a:r>
              <a:rPr lang="en-US" b="1" dirty="0">
                <a:solidFill>
                  <a:schemeClr val="accent1"/>
                </a:solidFill>
              </a:rPr>
              <a:t>TAXI (Uber/Lyft) </a:t>
            </a:r>
            <a:r>
              <a:rPr lang="en-US" dirty="0">
                <a:solidFill>
                  <a:schemeClr val="accent1"/>
                </a:solidFill>
              </a:rPr>
              <a:t>RECENT MINOR GROWTH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30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3973</TotalTime>
  <Words>1662</Words>
  <Application>Microsoft Office PowerPoint</Application>
  <PresentationFormat>Widescreen</PresentationFormat>
  <Paragraphs>270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Freestyle Script</vt:lpstr>
      <vt:lpstr>Open Sans</vt:lpstr>
      <vt:lpstr>Office Theme</vt:lpstr>
      <vt:lpstr>5 STEPS TO GUIDE TRANSPORTATION SPENDING AND PLANNING IN THE COVID AND POST COVID WORLD </vt:lpstr>
      <vt:lpstr>THE FIVE POINTS </vt:lpstr>
      <vt:lpstr>1. Call a moratorium on ALL expansion-based transportation investments—for the obvious reasons. </vt:lpstr>
      <vt:lpstr>FORECASTING: 1980 VS TODAY </vt:lpstr>
      <vt:lpstr>2. Focus on improving the condition of the existing system—not just repairing, but reconstructing and modernizing </vt:lpstr>
      <vt:lpstr>3. Assess ways to determine the role and prospective impacts of Work at Home trends—which already exceeded transit share in 2017 </vt:lpstr>
      <vt:lpstr>LONG TERM TREND IN WORKING AT HOME </vt:lpstr>
      <vt:lpstr>WORKTRIP BASELINE 2019</vt:lpstr>
      <vt:lpstr>THE HISTORICAL TREND IN WORK SHARES 1980 to PRE-COVID</vt:lpstr>
      <vt:lpstr>GROWTH IN WAH BY CLASS OF WORKER </vt:lpstr>
      <vt:lpstr>Where will future WAH workers come from? </vt:lpstr>
      <vt:lpstr> THE GREAT WAH EXPERIMENT COVID AND BEYOND </vt:lpstr>
      <vt:lpstr> THE WORLD OF WAH IS MOVING TOWARD  TWO INDUSTRY GROUPINGS</vt:lpstr>
      <vt:lpstr>LAND USE IMPLICATIONS </vt:lpstr>
      <vt:lpstr>COMMUTING IMPLICATIONS </vt:lpstr>
      <vt:lpstr>LOCAL/INTERCITY TRAVEL IMPLICATIONS</vt:lpstr>
      <vt:lpstr>DOES WAH SUPPORT OR COUNTER  EXTANT LONG-TERM TRENDS?  </vt:lpstr>
      <vt:lpstr>4. Focus further on shifting transportation funding to serve the accessibility needs of lower-income populations</vt:lpstr>
      <vt:lpstr>Small Census Sample       Sept 2-14</vt:lpstr>
      <vt:lpstr>5. Emphasize a strong focus on private sector solutions to respond to needs in this transportation world—utilizing the disruptive technologies that can serve users’  needs rapidly  </vt:lpstr>
      <vt:lpstr>THE FIVE POINTS </vt:lpstr>
      <vt:lpstr>Thank you </vt:lpstr>
      <vt:lpstr>DRIVE ALONE AND CARPOOL TRADE OFFS </vt:lpstr>
      <vt:lpstr>Present and future work modes    Alan E Pisarski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5 point</dc:title>
  <dc:creator>ALAN PISARSKI</dc:creator>
  <cp:lastModifiedBy>James Bacon</cp:lastModifiedBy>
  <cp:revision>86</cp:revision>
  <cp:lastPrinted>2020-09-14T13:25:45Z</cp:lastPrinted>
  <dcterms:created xsi:type="dcterms:W3CDTF">2020-09-02T13:32:19Z</dcterms:created>
  <dcterms:modified xsi:type="dcterms:W3CDTF">2021-02-24T16:35:15Z</dcterms:modified>
</cp:coreProperties>
</file>